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2" r:id="rId9"/>
    <p:sldId id="265" r:id="rId10"/>
    <p:sldId id="266" r:id="rId11"/>
    <p:sldId id="267" r:id="rId12"/>
    <p:sldId id="268" r:id="rId13"/>
    <p:sldId id="269" r:id="rId14"/>
    <p:sldId id="278" r:id="rId15"/>
    <p:sldId id="277" r:id="rId16"/>
    <p:sldId id="276" r:id="rId17"/>
    <p:sldId id="275" r:id="rId18"/>
    <p:sldId id="274" r:id="rId19"/>
    <p:sldId id="273" r:id="rId20"/>
    <p:sldId id="272" r:id="rId21"/>
    <p:sldId id="279" r:id="rId22"/>
    <p:sldId id="280" r:id="rId23"/>
    <p:sldId id="284" r:id="rId24"/>
    <p:sldId id="283" r:id="rId25"/>
    <p:sldId id="282" r:id="rId26"/>
    <p:sldId id="281" r:id="rId27"/>
    <p:sldId id="288" r:id="rId28"/>
    <p:sldId id="295" r:id="rId29"/>
    <p:sldId id="294" r:id="rId30"/>
    <p:sldId id="293" r:id="rId31"/>
    <p:sldId id="292" r:id="rId32"/>
    <p:sldId id="291" r:id="rId33"/>
    <p:sldId id="286" r:id="rId34"/>
    <p:sldId id="297" r:id="rId35"/>
    <p:sldId id="298" r:id="rId36"/>
    <p:sldId id="299" r:id="rId37"/>
    <p:sldId id="300" r:id="rId38"/>
    <p:sldId id="30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645F"/>
    <a:srgbClr val="F4F2E4"/>
    <a:srgbClr val="D9D9CF"/>
    <a:srgbClr val="A4A49C"/>
    <a:srgbClr val="FFFFF2"/>
    <a:srgbClr val="F4E2C2"/>
    <a:srgbClr val="231383"/>
    <a:srgbClr val="8E6A68"/>
    <a:srgbClr val="F0D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3BE04-C034-4E3E-9B59-B8B7DC0B315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5133D-FC9C-41F8-904D-247BDCF53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36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3BE04-C034-4E3E-9B59-B8B7DC0B315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5133D-FC9C-41F8-904D-247BDCF53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8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3BE04-C034-4E3E-9B59-B8B7DC0B315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5133D-FC9C-41F8-904D-247BDCF53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60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3BE04-C034-4E3E-9B59-B8B7DC0B315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5133D-FC9C-41F8-904D-247BDCF53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13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3BE04-C034-4E3E-9B59-B8B7DC0B315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5133D-FC9C-41F8-904D-247BDCF53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22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3BE04-C034-4E3E-9B59-B8B7DC0B315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5133D-FC9C-41F8-904D-247BDCF53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53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3BE04-C034-4E3E-9B59-B8B7DC0B315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5133D-FC9C-41F8-904D-247BDCF53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43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3BE04-C034-4E3E-9B59-B8B7DC0B315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5133D-FC9C-41F8-904D-247BDCF53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09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3BE04-C034-4E3E-9B59-B8B7DC0B315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5133D-FC9C-41F8-904D-247BDCF53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98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3BE04-C034-4E3E-9B59-B8B7DC0B315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5133D-FC9C-41F8-904D-247BDCF53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76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3BE04-C034-4E3E-9B59-B8B7DC0B315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5133D-FC9C-41F8-904D-247BDCF53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9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3BE04-C034-4E3E-9B59-B8B7DC0B315D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5133D-FC9C-41F8-904D-247BDCF53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0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slide" Target="slide15.xml"/><Relationship Id="rId21" Type="http://schemas.openxmlformats.org/officeDocument/2006/relationships/image" Target="../media/image11.jpeg"/><Relationship Id="rId42" Type="http://schemas.openxmlformats.org/officeDocument/2006/relationships/slide" Target="slide23.xml"/><Relationship Id="rId47" Type="http://schemas.openxmlformats.org/officeDocument/2006/relationships/image" Target="../media/image25.jpeg"/><Relationship Id="rId63" Type="http://schemas.openxmlformats.org/officeDocument/2006/relationships/image" Target="../media/image33.jpeg"/><Relationship Id="rId68" Type="http://schemas.microsoft.com/office/2007/relationships/hdphoto" Target="../media/hdphoto2.wdp"/><Relationship Id="rId7" Type="http://schemas.openxmlformats.org/officeDocument/2006/relationships/image" Target="../media/image4.jpeg"/><Relationship Id="rId71" Type="http://schemas.openxmlformats.org/officeDocument/2006/relationships/slide" Target="slide38.xml"/><Relationship Id="rId2" Type="http://schemas.openxmlformats.org/officeDocument/2006/relationships/slide" Target="slide3.xml"/><Relationship Id="rId16" Type="http://schemas.openxmlformats.org/officeDocument/2006/relationships/slide" Target="slide10.xml"/><Relationship Id="rId29" Type="http://schemas.openxmlformats.org/officeDocument/2006/relationships/image" Target="../media/image15.jpeg"/><Relationship Id="rId11" Type="http://schemas.openxmlformats.org/officeDocument/2006/relationships/image" Target="../media/image6.jpeg"/><Relationship Id="rId24" Type="http://schemas.openxmlformats.org/officeDocument/2006/relationships/slide" Target="slide14.xml"/><Relationship Id="rId32" Type="http://schemas.openxmlformats.org/officeDocument/2006/relationships/slide" Target="slide18.xml"/><Relationship Id="rId37" Type="http://schemas.openxmlformats.org/officeDocument/2006/relationships/image" Target="../media/image19.jpeg"/><Relationship Id="rId40" Type="http://schemas.openxmlformats.org/officeDocument/2006/relationships/slide" Target="slide22.xml"/><Relationship Id="rId45" Type="http://schemas.openxmlformats.org/officeDocument/2006/relationships/image" Target="../media/image23.jpeg"/><Relationship Id="rId53" Type="http://schemas.openxmlformats.org/officeDocument/2006/relationships/image" Target="../media/image28.jpeg"/><Relationship Id="rId58" Type="http://schemas.openxmlformats.org/officeDocument/2006/relationships/slide" Target="slide32.xml"/><Relationship Id="rId66" Type="http://schemas.openxmlformats.org/officeDocument/2006/relationships/slide" Target="slide36.xml"/><Relationship Id="rId5" Type="http://schemas.openxmlformats.org/officeDocument/2006/relationships/image" Target="../media/image3.jpeg"/><Relationship Id="rId61" Type="http://schemas.openxmlformats.org/officeDocument/2006/relationships/image" Target="../media/image32.jpeg"/><Relationship Id="rId19" Type="http://schemas.openxmlformats.org/officeDocument/2006/relationships/image" Target="../media/image10.jpeg"/><Relationship Id="rId14" Type="http://schemas.openxmlformats.org/officeDocument/2006/relationships/slide" Target="slide9.xml"/><Relationship Id="rId22" Type="http://schemas.openxmlformats.org/officeDocument/2006/relationships/slide" Target="slide13.xml"/><Relationship Id="rId27" Type="http://schemas.openxmlformats.org/officeDocument/2006/relationships/image" Target="../media/image14.jpeg"/><Relationship Id="rId30" Type="http://schemas.openxmlformats.org/officeDocument/2006/relationships/slide" Target="slide17.xml"/><Relationship Id="rId35" Type="http://schemas.openxmlformats.org/officeDocument/2006/relationships/image" Target="../media/image18.jpeg"/><Relationship Id="rId43" Type="http://schemas.openxmlformats.org/officeDocument/2006/relationships/image" Target="../media/image22.jpeg"/><Relationship Id="rId48" Type="http://schemas.openxmlformats.org/officeDocument/2006/relationships/slide" Target="slide27.xml"/><Relationship Id="rId56" Type="http://schemas.openxmlformats.org/officeDocument/2006/relationships/slide" Target="slide31.xml"/><Relationship Id="rId64" Type="http://schemas.openxmlformats.org/officeDocument/2006/relationships/slide" Target="slide35.xml"/><Relationship Id="rId69" Type="http://schemas.openxmlformats.org/officeDocument/2006/relationships/slide" Target="slide37.xml"/><Relationship Id="rId8" Type="http://schemas.openxmlformats.org/officeDocument/2006/relationships/slide" Target="slide6.xml"/><Relationship Id="rId51" Type="http://schemas.openxmlformats.org/officeDocument/2006/relationships/image" Target="../media/image27.jpeg"/><Relationship Id="rId72" Type="http://schemas.openxmlformats.org/officeDocument/2006/relationships/image" Target="../media/image37.jpeg"/><Relationship Id="rId3" Type="http://schemas.openxmlformats.org/officeDocument/2006/relationships/image" Target="../media/image2.jpeg"/><Relationship Id="rId12" Type="http://schemas.openxmlformats.org/officeDocument/2006/relationships/slide" Target="slide8.xml"/><Relationship Id="rId17" Type="http://schemas.openxmlformats.org/officeDocument/2006/relationships/image" Target="../media/image9.jpeg"/><Relationship Id="rId25" Type="http://schemas.openxmlformats.org/officeDocument/2006/relationships/image" Target="../media/image13.jpeg"/><Relationship Id="rId33" Type="http://schemas.openxmlformats.org/officeDocument/2006/relationships/image" Target="../media/image17.jpeg"/><Relationship Id="rId38" Type="http://schemas.openxmlformats.org/officeDocument/2006/relationships/slide" Target="slide21.xml"/><Relationship Id="rId46" Type="http://schemas.openxmlformats.org/officeDocument/2006/relationships/image" Target="../media/image24.jpeg"/><Relationship Id="rId59" Type="http://schemas.openxmlformats.org/officeDocument/2006/relationships/image" Target="../media/image31.jpeg"/><Relationship Id="rId67" Type="http://schemas.openxmlformats.org/officeDocument/2006/relationships/image" Target="../media/image35.png"/><Relationship Id="rId20" Type="http://schemas.openxmlformats.org/officeDocument/2006/relationships/slide" Target="slide12.xml"/><Relationship Id="rId41" Type="http://schemas.openxmlformats.org/officeDocument/2006/relationships/image" Target="../media/image21.jpeg"/><Relationship Id="rId54" Type="http://schemas.openxmlformats.org/officeDocument/2006/relationships/slide" Target="slide30.xml"/><Relationship Id="rId62" Type="http://schemas.openxmlformats.org/officeDocument/2006/relationships/slide" Target="slide34.xml"/><Relationship Id="rId70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5" Type="http://schemas.openxmlformats.org/officeDocument/2006/relationships/image" Target="../media/image8.jpeg"/><Relationship Id="rId23" Type="http://schemas.openxmlformats.org/officeDocument/2006/relationships/image" Target="../media/image12.jpeg"/><Relationship Id="rId28" Type="http://schemas.openxmlformats.org/officeDocument/2006/relationships/slide" Target="slide16.xml"/><Relationship Id="rId36" Type="http://schemas.openxmlformats.org/officeDocument/2006/relationships/slide" Target="slide20.xml"/><Relationship Id="rId49" Type="http://schemas.openxmlformats.org/officeDocument/2006/relationships/image" Target="../media/image26.jpeg"/><Relationship Id="rId57" Type="http://schemas.openxmlformats.org/officeDocument/2006/relationships/image" Target="../media/image30.jpeg"/><Relationship Id="rId10" Type="http://schemas.openxmlformats.org/officeDocument/2006/relationships/slide" Target="slide7.xml"/><Relationship Id="rId31" Type="http://schemas.openxmlformats.org/officeDocument/2006/relationships/image" Target="../media/image16.jpeg"/><Relationship Id="rId44" Type="http://schemas.openxmlformats.org/officeDocument/2006/relationships/slide" Target="slide24.xml"/><Relationship Id="rId52" Type="http://schemas.openxmlformats.org/officeDocument/2006/relationships/slide" Target="slide29.xml"/><Relationship Id="rId60" Type="http://schemas.openxmlformats.org/officeDocument/2006/relationships/slide" Target="slide33.xml"/><Relationship Id="rId65" Type="http://schemas.openxmlformats.org/officeDocument/2006/relationships/image" Target="../media/image34.jpeg"/><Relationship Id="rId4" Type="http://schemas.openxmlformats.org/officeDocument/2006/relationships/slide" Target="slide4.xml"/><Relationship Id="rId9" Type="http://schemas.openxmlformats.org/officeDocument/2006/relationships/image" Target="../media/image5.jpeg"/><Relationship Id="rId13" Type="http://schemas.openxmlformats.org/officeDocument/2006/relationships/image" Target="../media/image7.png"/><Relationship Id="rId18" Type="http://schemas.openxmlformats.org/officeDocument/2006/relationships/slide" Target="slide11.xml"/><Relationship Id="rId39" Type="http://schemas.openxmlformats.org/officeDocument/2006/relationships/image" Target="../media/image20.jpeg"/><Relationship Id="rId34" Type="http://schemas.openxmlformats.org/officeDocument/2006/relationships/slide" Target="slide19.xml"/><Relationship Id="rId50" Type="http://schemas.openxmlformats.org/officeDocument/2006/relationships/slide" Target="slide28.xml"/><Relationship Id="rId55" Type="http://schemas.openxmlformats.org/officeDocument/2006/relationships/image" Target="../media/image2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75" y="194388"/>
            <a:ext cx="11669485" cy="6486330"/>
          </a:xfrm>
          <a:prstGeom prst="rect">
            <a:avLst/>
          </a:prstGeom>
        </p:spPr>
      </p:pic>
      <p:sp>
        <p:nvSpPr>
          <p:cNvPr id="20" name="Pentagon 19"/>
          <p:cNvSpPr/>
          <p:nvPr/>
        </p:nvSpPr>
        <p:spPr>
          <a:xfrm>
            <a:off x="-9331" y="3918857"/>
            <a:ext cx="3797559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ROCKS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23" name="Pentagon 22">
            <a:hlinkClick r:id="rId4" action="ppaction://hlinksldjump"/>
          </p:cNvPr>
          <p:cNvSpPr/>
          <p:nvPr/>
        </p:nvSpPr>
        <p:spPr>
          <a:xfrm>
            <a:off x="0" y="5181600"/>
            <a:ext cx="3797559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0800" h="38100" prst="riblet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MINERALS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19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KAOLINITE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14400" y="6126488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699358" y="6126487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www.psibertrip.com/geology/minerals/Kaolinite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576" y="1302462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211254"/>
              </p:ext>
            </p:extLst>
          </p:nvPr>
        </p:nvGraphicFramePr>
        <p:xfrm>
          <a:off x="4028492" y="1302462"/>
          <a:ext cx="7973568" cy="4346640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548889135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1100549612"/>
                    </a:ext>
                  </a:extLst>
                </a:gridCol>
              </a:tblGrid>
              <a:tr h="31655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Talc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274474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Silicate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85800048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  <a:endParaRPr lang="en-US" sz="1500" dirty="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White, sometimes red, blue or brown tints from impurities</a:t>
                      </a:r>
                      <a:endParaRPr lang="en-US" sz="1500" dirty="0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656839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White</a:t>
                      </a:r>
                      <a:endParaRPr lang="en-US" sz="1500" dirty="0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48619279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Luster</a:t>
                      </a:r>
                      <a:endParaRPr lang="en-US" sz="1500" dirty="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Pearly to dull earthy</a:t>
                      </a:r>
                      <a:endParaRPr lang="en-US" sz="1500" dirty="0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89186415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Cleavage</a:t>
                      </a:r>
                      <a:endParaRPr lang="en-US" sz="1500" dirty="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Perfect on {001}</a:t>
                      </a:r>
                      <a:endParaRPr lang="en-US" sz="1500" dirty="0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4324174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2–2.5</a:t>
                      </a:r>
                      <a:endParaRPr lang="en-US" sz="1500" dirty="0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17513200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2.16–2.68</a:t>
                      </a:r>
                      <a:endParaRPr lang="en-US" sz="1500" dirty="0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12116685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Diagnostic Properties</a:t>
                      </a:r>
                      <a:endParaRPr lang="en-US" sz="1500" dirty="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Feel, color, softness, cleavage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04059333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en-US" sz="1500" b="0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</a:t>
                      </a:r>
                      <a:r>
                        <a:rPr lang="en-US" sz="1500" b="0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500" b="0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(OH)</a:t>
                      </a:r>
                      <a:r>
                        <a:rPr lang="en-US" sz="1500" b="0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500" dirty="0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9410846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Triclinic</a:t>
                      </a:r>
                      <a:endParaRPr lang="en-US" sz="1500" u="none" dirty="0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6500029"/>
                  </a:ext>
                </a:extLst>
              </a:tr>
              <a:tr h="608758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Uses</a:t>
                      </a:r>
                      <a:endParaRPr lang="en-US" sz="1500" dirty="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main use of the mineral kaolinite (about 50% of the time) is the production of </a:t>
                      </a:r>
                      <a:r>
                        <a:rPr lang="en-US" sz="15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paper</a:t>
                      </a:r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its use ensures the gloss on some grades of </a:t>
                      </a:r>
                      <a:r>
                        <a:rPr lang="en-US" sz="15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coated paper</a:t>
                      </a:r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500" dirty="0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57123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03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SULFUR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79714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64672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www.psibertrip.com/geology/minerals/Sulfur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446" y="1304698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205940"/>
              </p:ext>
            </p:extLst>
          </p:nvPr>
        </p:nvGraphicFramePr>
        <p:xfrm>
          <a:off x="4047951" y="1133670"/>
          <a:ext cx="7973568" cy="5644142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1426408778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4292475418"/>
                    </a:ext>
                  </a:extLst>
                </a:gridCol>
              </a:tblGrid>
              <a:tr h="18927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Sulfur</a:t>
                      </a:r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405643"/>
                  </a:ext>
                </a:extLst>
              </a:tr>
              <a:tr h="189275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Native element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5149061"/>
                  </a:ext>
                </a:extLst>
              </a:tr>
              <a:tr h="720229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  <a:endParaRPr lang="en-US" sz="1500" dirty="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Yellow. Brownish yellow to greenish yellow. Red when molten at over 200 degrees Celsius. Burns with a flame that can be difficult to see in daylight but is blue in the dark.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0049950"/>
                  </a:ext>
                </a:extLst>
              </a:tr>
              <a:tr h="189275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Yellow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16544993"/>
                  </a:ext>
                </a:extLst>
              </a:tr>
              <a:tr h="366260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Crystals are resinous to greasy. Powdered sulfur is dull or earthy.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1652905"/>
                  </a:ext>
                </a:extLst>
              </a:tr>
              <a:tr h="189275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Diaphaneity</a:t>
                      </a:r>
                      <a:endParaRPr lang="en-US" sz="1500" dirty="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Transparent to translucent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392848"/>
                  </a:ext>
                </a:extLst>
              </a:tr>
              <a:tr h="189275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None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6542569"/>
                  </a:ext>
                </a:extLst>
              </a:tr>
              <a:tr h="189275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Mohs Hardness</a:t>
                      </a:r>
                      <a:endParaRPr lang="en-US" sz="1500" dirty="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1.5 to 2.5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2072713"/>
                  </a:ext>
                </a:extLst>
              </a:tr>
              <a:tr h="189275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2.0 to 2.1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21370707"/>
                  </a:ext>
                </a:extLst>
              </a:tr>
              <a:tr h="543245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Yellow color, low hardness, low specific gravity, extremely flammable burning with a blue flame, low melting temperature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640903"/>
                  </a:ext>
                </a:extLst>
              </a:tr>
              <a:tr h="189275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46828761"/>
                  </a:ext>
                </a:extLst>
              </a:tr>
              <a:tr h="189275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Orthorhombic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9602671"/>
                  </a:ext>
                </a:extLst>
              </a:tr>
              <a:tr h="1074199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Uses</a:t>
                      </a:r>
                      <a:endParaRPr lang="en-US" sz="1500" dirty="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About 90% is used to manufacture sulfuric acid. The remainder is used in a variety of products that include hydrogen sulfide, insecticides, herbicides, fungicides, pharmaceuticals, soaps, textiles, papers, processed rubber, gunpowder, leather, paint, dyes, food preservatives.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6508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668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GYPSUM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42392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27350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www.psibertrip.com/geology/minerals/Gypsum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446" y="1289016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123804"/>
              </p:ext>
            </p:extLst>
          </p:nvPr>
        </p:nvGraphicFramePr>
        <p:xfrm>
          <a:off x="4028492" y="1289016"/>
          <a:ext cx="7973568" cy="4407406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2174697870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3042928556"/>
                    </a:ext>
                  </a:extLst>
                </a:gridCol>
              </a:tblGrid>
              <a:tr h="31655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Gypsum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09629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Sulfate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70774962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Color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Clear, colorless, white, gray, yellow, red, brown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55522237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White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5347022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Vitreous, silky, sugary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4738679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Transparent to translucent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5698438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Perfect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3984327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6876812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2.3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80150598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Cleavage, specific gravity, low hardness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68460260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Hydrous calcium sulfate, CaSO</a:t>
                      </a:r>
                      <a:r>
                        <a:rPr lang="en-US" sz="1500" baseline="-25000" dirty="0"/>
                        <a:t>4</a:t>
                      </a:r>
                      <a:r>
                        <a:rPr lang="en-US" sz="1500" baseline="30000" dirty="0"/>
                        <a:t>.</a:t>
                      </a:r>
                      <a:r>
                        <a:rPr lang="en-US" sz="1500" dirty="0"/>
                        <a:t>2H</a:t>
                      </a:r>
                      <a:r>
                        <a:rPr lang="en-US" sz="1500" baseline="-25000" dirty="0"/>
                        <a:t>2</a:t>
                      </a:r>
                      <a:r>
                        <a:rPr lang="en-US" sz="1500" dirty="0"/>
                        <a:t>O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02605247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Monoclinic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7463072"/>
                  </a:ext>
                </a:extLst>
              </a:tr>
              <a:tr h="6087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Uses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Used to manufacture dry wall, plaster, joint compound. An agricultural soil treatment.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11963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21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BARITE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33061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18019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Home 13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http://www.guilford.edu/geology/imagelibrary/MVC-010F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237" y="1269160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104816"/>
              </p:ext>
            </p:extLst>
          </p:nvPr>
        </p:nvGraphicFramePr>
        <p:xfrm>
          <a:off x="4072074" y="1269160"/>
          <a:ext cx="7973568" cy="4407404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2272707633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3175129144"/>
                    </a:ext>
                  </a:extLst>
                </a:gridCol>
              </a:tblGrid>
              <a:tr h="27885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Barite</a:t>
                      </a:r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04186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Sulfate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62903835"/>
                  </a:ext>
                </a:extLst>
              </a:tr>
              <a:tr h="53960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Color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Colorless, white, light blue, light yellow, light red, light green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59146518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White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28274698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Vitreous to pearly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82099213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Transparent to translucent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5987468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Very good, basal, prismatic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562996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2.5 to 3.5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6486088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4.5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30883550"/>
                  </a:ext>
                </a:extLst>
              </a:tr>
              <a:tr h="53960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High specific gravity, three cleavage directions at right angles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330447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Barium sulfate, BaSO</a:t>
                      </a:r>
                      <a:r>
                        <a:rPr lang="en-US" sz="1500" baseline="-25000" dirty="0"/>
                        <a:t>4</a:t>
                      </a:r>
                      <a:endParaRPr lang="en-US" sz="1500" dirty="0"/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22601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Orthorhombic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45741368"/>
                  </a:ext>
                </a:extLst>
              </a:tr>
              <a:tr h="53960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Uses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Drilling mud; high-density filler for paper, rubber, plastics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20125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077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CHLORITE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33061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18019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itc.gsw.edu/faculty/tweiland/chlorit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959" y="1304698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133440"/>
              </p:ext>
            </p:extLst>
          </p:nvPr>
        </p:nvGraphicFramePr>
        <p:xfrm>
          <a:off x="4007995" y="1258493"/>
          <a:ext cx="7973568" cy="5200722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3717969324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1751336237"/>
                    </a:ext>
                  </a:extLst>
                </a:gridCol>
              </a:tblGrid>
              <a:tr h="20491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Chlorite</a:t>
                      </a:r>
                    </a:p>
                  </a:txBody>
                  <a:tcPr marL="6597" marR="6597" marT="6597" marB="659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571934"/>
                  </a:ext>
                </a:extLst>
              </a:tr>
              <a:tr h="20491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6597" marR="6597" marT="6597" marB="659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Silicate</a:t>
                      </a:r>
                    </a:p>
                  </a:txBody>
                  <a:tcPr marL="6597" marR="6597" marT="6597" marB="659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79219618"/>
                  </a:ext>
                </a:extLst>
              </a:tr>
              <a:tr h="398640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Color</a:t>
                      </a:r>
                      <a:endParaRPr lang="en-US" sz="1500"/>
                    </a:p>
                  </a:txBody>
                  <a:tcPr marL="6597" marR="6597" marT="6597" marB="659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Various shades of green. Rarely yellow, white, pink, black</a:t>
                      </a:r>
                    </a:p>
                  </a:txBody>
                  <a:tcPr marL="6597" marR="6597" marT="6597" marB="659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290512"/>
                  </a:ext>
                </a:extLst>
              </a:tr>
              <a:tr h="20491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6597" marR="6597" marT="6597" marB="659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Greenish to greenish gray</a:t>
                      </a:r>
                    </a:p>
                  </a:txBody>
                  <a:tcPr marL="6597" marR="6597" marT="6597" marB="659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44924606"/>
                  </a:ext>
                </a:extLst>
              </a:tr>
              <a:tr h="20491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6597" marR="6597" marT="6597" marB="659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Vitreous, pearly, dull</a:t>
                      </a:r>
                    </a:p>
                  </a:txBody>
                  <a:tcPr marL="6597" marR="6597" marT="6597" marB="659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01882935"/>
                  </a:ext>
                </a:extLst>
              </a:tr>
              <a:tr h="20491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6597" marR="6597" marT="6597" marB="659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Transparent, translucent, opaque</a:t>
                      </a:r>
                    </a:p>
                  </a:txBody>
                  <a:tcPr marL="6597" marR="6597" marT="6597" marB="659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2411831"/>
                  </a:ext>
                </a:extLst>
              </a:tr>
              <a:tr h="20491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6597" marR="6597" marT="6597" marB="659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Perfect in one direction</a:t>
                      </a:r>
                    </a:p>
                  </a:txBody>
                  <a:tcPr marL="6597" marR="6597" marT="6597" marB="659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64490999"/>
                  </a:ext>
                </a:extLst>
              </a:tr>
              <a:tr h="20491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6597" marR="6597" marT="6597" marB="659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 to 3</a:t>
                      </a:r>
                    </a:p>
                  </a:txBody>
                  <a:tcPr marL="6597" marR="6597" marT="6597" marB="659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00659481"/>
                  </a:ext>
                </a:extLst>
              </a:tr>
              <a:tr h="20491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6597" marR="6597" marT="6597" marB="659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2.6 to 3.3</a:t>
                      </a:r>
                    </a:p>
                  </a:txBody>
                  <a:tcPr marL="6597" marR="6597" marT="6597" marB="659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3879772"/>
                  </a:ext>
                </a:extLst>
              </a:tr>
              <a:tr h="398640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6597" marR="6597" marT="6597" marB="659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Color, hardness, foliated appearance, feels slightly greasy</a:t>
                      </a:r>
                    </a:p>
                  </a:txBody>
                  <a:tcPr marL="6597" marR="6597" marT="6597" marB="659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0827052"/>
                  </a:ext>
                </a:extLst>
              </a:tr>
              <a:tr h="136728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6597" marR="6597" marT="6597" marB="659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 generalized formula: (X,Y)</a:t>
                      </a:r>
                      <a:r>
                        <a:rPr lang="en-US" sz="1500" baseline="-25000" dirty="0"/>
                        <a:t>4-6</a:t>
                      </a:r>
                      <a:r>
                        <a:rPr lang="en-US" sz="1500" dirty="0"/>
                        <a:t>(</a:t>
                      </a:r>
                      <a:r>
                        <a:rPr lang="en-US" sz="1500" dirty="0" err="1"/>
                        <a:t>Si,Al</a:t>
                      </a:r>
                      <a:r>
                        <a:rPr lang="en-US" sz="1500" dirty="0"/>
                        <a:t>)</a:t>
                      </a:r>
                      <a:r>
                        <a:rPr lang="en-US" sz="1500" baseline="-25000" dirty="0"/>
                        <a:t>4</a:t>
                      </a:r>
                      <a:r>
                        <a:rPr lang="en-US" sz="1500" dirty="0"/>
                        <a:t>O</a:t>
                      </a:r>
                      <a:r>
                        <a:rPr lang="en-US" sz="1500" baseline="-25000" dirty="0"/>
                        <a:t>10</a:t>
                      </a:r>
                      <a:r>
                        <a:rPr lang="en-US" sz="1500" dirty="0"/>
                        <a:t>(OH,O)</a:t>
                      </a:r>
                      <a:r>
                        <a:rPr lang="en-US" sz="1500" baseline="-25000" dirty="0"/>
                        <a:t>8</a:t>
                      </a:r>
                      <a:r>
                        <a:rPr lang="en-US" sz="1500" dirty="0"/>
                        <a:t/>
                      </a:r>
                      <a:br>
                        <a:rPr lang="en-US" sz="1500" dirty="0"/>
                      </a:br>
                      <a:r>
                        <a:rPr lang="en-US" sz="1500" dirty="0"/>
                        <a:t/>
                      </a:r>
                      <a:br>
                        <a:rPr lang="en-US" sz="1500" dirty="0"/>
                      </a:br>
                      <a:r>
                        <a:rPr lang="en-US" sz="1500" dirty="0"/>
                        <a:t>The "X" and "Y" in the formula represent ions, which might include: Fe</a:t>
                      </a:r>
                      <a:r>
                        <a:rPr lang="en-US" sz="1500" baseline="30000" dirty="0"/>
                        <a:t>+2</a:t>
                      </a:r>
                      <a:r>
                        <a:rPr lang="en-US" sz="1500" dirty="0"/>
                        <a:t>, Fe</a:t>
                      </a:r>
                      <a:r>
                        <a:rPr lang="en-US" sz="1500" baseline="30000" dirty="0"/>
                        <a:t>+3</a:t>
                      </a:r>
                      <a:r>
                        <a:rPr lang="en-US" sz="1500" dirty="0"/>
                        <a:t>, Mg</a:t>
                      </a:r>
                      <a:r>
                        <a:rPr lang="en-US" sz="1500" baseline="30000" dirty="0"/>
                        <a:t>+2</a:t>
                      </a:r>
                      <a:r>
                        <a:rPr lang="en-US" sz="1500" dirty="0"/>
                        <a:t>, Mn</a:t>
                      </a:r>
                      <a:r>
                        <a:rPr lang="en-US" sz="1500" baseline="30000" dirty="0"/>
                        <a:t>+2</a:t>
                      </a:r>
                      <a:r>
                        <a:rPr lang="en-US" sz="1500" dirty="0"/>
                        <a:t>, Ni</a:t>
                      </a:r>
                      <a:r>
                        <a:rPr lang="en-US" sz="1500" baseline="30000" dirty="0"/>
                        <a:t>+2</a:t>
                      </a:r>
                      <a:r>
                        <a:rPr lang="en-US" sz="1500" dirty="0"/>
                        <a:t>, Zn</a:t>
                      </a:r>
                      <a:r>
                        <a:rPr lang="en-US" sz="1500" baseline="30000" dirty="0"/>
                        <a:t>+2</a:t>
                      </a:r>
                      <a:r>
                        <a:rPr lang="en-US" sz="1500" dirty="0"/>
                        <a:t>, Al</a:t>
                      </a:r>
                      <a:r>
                        <a:rPr lang="en-US" sz="1500" baseline="30000" dirty="0"/>
                        <a:t>+3</a:t>
                      </a:r>
                      <a:r>
                        <a:rPr lang="en-US" sz="1500" dirty="0"/>
                        <a:t>, Li</a:t>
                      </a:r>
                      <a:r>
                        <a:rPr lang="en-US" sz="1500" baseline="30000" dirty="0"/>
                        <a:t>+1</a:t>
                      </a:r>
                      <a:r>
                        <a:rPr lang="en-US" sz="1500" dirty="0"/>
                        <a:t>, or Ti</a:t>
                      </a:r>
                      <a:r>
                        <a:rPr lang="en-US" sz="1500" baseline="30000" dirty="0"/>
                        <a:t>+4</a:t>
                      </a:r>
                      <a:r>
                        <a:rPr lang="en-US" sz="1500" dirty="0"/>
                        <a:t>. The composition and physical properties of chlorites vary as these ions substitute for one another in solid solution.</a:t>
                      </a:r>
                    </a:p>
                  </a:txBody>
                  <a:tcPr marL="6597" marR="6597" marT="6597" marB="659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6027470"/>
                  </a:ext>
                </a:extLst>
              </a:tr>
              <a:tr h="20491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6597" marR="6597" marT="6597" marB="659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Monoclinic</a:t>
                      </a:r>
                    </a:p>
                  </a:txBody>
                  <a:tcPr marL="6597" marR="6597" marT="6597" marB="659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3687750"/>
                  </a:ext>
                </a:extLst>
              </a:tr>
              <a:tr h="398640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Uses</a:t>
                      </a:r>
                      <a:endParaRPr lang="en-US" sz="1500"/>
                    </a:p>
                  </a:txBody>
                  <a:tcPr marL="6597" marR="6597" marT="6597" marB="659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Very few industrial uses. Used as a filler and as a constituent of clay.</a:t>
                      </a:r>
                    </a:p>
                  </a:txBody>
                  <a:tcPr marL="6597" marR="6597" marT="6597" marB="659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9773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936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MUSCOVITE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51723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36681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www.psibertrip.com/geology/minerals/Muscovite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446" y="1314970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750759"/>
              </p:ext>
            </p:extLst>
          </p:nvPr>
        </p:nvGraphicFramePr>
        <p:xfrm>
          <a:off x="4028492" y="1314970"/>
          <a:ext cx="7973568" cy="4600618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4264913847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390012821"/>
                    </a:ext>
                  </a:extLst>
                </a:gridCol>
              </a:tblGrid>
              <a:tr h="2632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Muscovite</a:t>
                      </a:r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631799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Silicate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6982864"/>
                  </a:ext>
                </a:extLst>
              </a:tr>
              <a:tr h="1001838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  <a:endParaRPr lang="en-US" sz="1500" dirty="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Thick specimens often appear to be black, brown, or silver in color; however, when split into thin sheets muscovite is colorless, sometimes with a tint of brown, yellow, green, or rose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12780449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White, often sheds tiny flakes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0795486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Pearly to vitreous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67930646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Transparent to translucent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36543432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Perfect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9536481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2.5 to 3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4611036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2.8 to 2.9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36257313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Cleavage, color, transparency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3581275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KAl</a:t>
                      </a:r>
                      <a:r>
                        <a:rPr lang="en-US" sz="1500" baseline="-25000" dirty="0"/>
                        <a:t>2</a:t>
                      </a:r>
                      <a:r>
                        <a:rPr lang="en-US" sz="1500" dirty="0"/>
                        <a:t>(Si</a:t>
                      </a:r>
                      <a:r>
                        <a:rPr lang="en-US" sz="1500" baseline="-25000" dirty="0"/>
                        <a:t>3</a:t>
                      </a:r>
                      <a:r>
                        <a:rPr lang="en-US" sz="1500" dirty="0"/>
                        <a:t>AlO</a:t>
                      </a:r>
                      <a:r>
                        <a:rPr lang="en-US" sz="1500" baseline="-25000" dirty="0"/>
                        <a:t>10</a:t>
                      </a:r>
                      <a:r>
                        <a:rPr lang="en-US" sz="1500" dirty="0"/>
                        <a:t>)(OH)</a:t>
                      </a:r>
                      <a:r>
                        <a:rPr lang="en-US" sz="1500" baseline="-25000" dirty="0"/>
                        <a:t>2</a:t>
                      </a:r>
                      <a:endParaRPr lang="en-US" sz="1500" dirty="0"/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7011746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Monoclinic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7200431"/>
                  </a:ext>
                </a:extLst>
              </a:tr>
              <a:tr h="509467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Uses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Used in the manufacturing of paint, joint compound, plastics rubber, asphalt roofing, cosmetics, drilling mud.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7962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38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BIOTITE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33062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18020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itc.gsw.edu/faculty/tweiland/biotite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238" y="1314970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74904"/>
              </p:ext>
            </p:extLst>
          </p:nvPr>
        </p:nvGraphicFramePr>
        <p:xfrm>
          <a:off x="4072076" y="1314970"/>
          <a:ext cx="7973568" cy="4533092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2187894857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2638003946"/>
                    </a:ext>
                  </a:extLst>
                </a:gridCol>
              </a:tblGrid>
              <a:tr h="32750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Biotite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746555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Dark mica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4195668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Color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Black, dark green, dark brown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66217149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White to gray, flakes often produced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39626509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Vitreous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6961154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Diaphaneity</a:t>
                      </a:r>
                      <a:endParaRPr lang="en-US" sz="1500" dirty="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Thin sheets are transparent to translucent, books are opaque.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4314341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Basal, perfect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1020366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2.5 to 3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88527293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2.7 to 3.4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7920165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Dark color, perfect cleavage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40302731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K(</a:t>
                      </a:r>
                      <a:r>
                        <a:rPr lang="en-US" sz="1500" dirty="0" err="1"/>
                        <a:t>Mg,Fe</a:t>
                      </a:r>
                      <a:r>
                        <a:rPr lang="en-US" sz="1500" dirty="0"/>
                        <a:t>)</a:t>
                      </a:r>
                      <a:r>
                        <a:rPr lang="en-US" sz="1500" baseline="-25000" dirty="0"/>
                        <a:t>2-3</a:t>
                      </a:r>
                      <a:r>
                        <a:rPr lang="en-US" sz="1500" dirty="0"/>
                        <a:t>Al</a:t>
                      </a:r>
                      <a:r>
                        <a:rPr lang="en-US" sz="1500" baseline="-25000" dirty="0"/>
                        <a:t>1-2</a:t>
                      </a:r>
                      <a:r>
                        <a:rPr lang="en-US" sz="1500" dirty="0"/>
                        <a:t>Si</a:t>
                      </a:r>
                      <a:r>
                        <a:rPr lang="en-US" sz="1500" baseline="-25000" dirty="0"/>
                        <a:t>2-3</a:t>
                      </a:r>
                      <a:r>
                        <a:rPr lang="en-US" sz="1500" dirty="0"/>
                        <a:t>O</a:t>
                      </a:r>
                      <a:r>
                        <a:rPr lang="en-US" sz="1500" baseline="-25000" dirty="0"/>
                        <a:t>10</a:t>
                      </a:r>
                      <a:r>
                        <a:rPr lang="en-US" sz="1500" dirty="0"/>
                        <a:t>(OH,F)</a:t>
                      </a:r>
                      <a:r>
                        <a:rPr lang="en-US" sz="1500" baseline="-25000" dirty="0"/>
                        <a:t>2</a:t>
                      </a:r>
                      <a:endParaRPr lang="en-US" sz="1500" dirty="0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88517608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Monoclinic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87960683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Uses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Very little industrial use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5896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264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LEPIDOLITE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23731" y="6126488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08689" y="6126487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dic.academic.ru/pictures/enwiki/76/Lepidolita.jpe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446" y="1302462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341417"/>
              </p:ext>
            </p:extLst>
          </p:nvPr>
        </p:nvGraphicFramePr>
        <p:xfrm>
          <a:off x="4072076" y="1314970"/>
          <a:ext cx="7973568" cy="3653218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2187894857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2638003946"/>
                    </a:ext>
                  </a:extLst>
                </a:gridCol>
              </a:tblGrid>
              <a:tr h="32750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Biotite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746555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  <a:endParaRPr lang="en-US" sz="1500" dirty="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Pink, light purple, light rose red, other colors possible but are rare.</a:t>
                      </a:r>
                      <a:endParaRPr lang="en-US" sz="1500" dirty="0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66217149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White</a:t>
                      </a:r>
                      <a:endParaRPr lang="en-US" sz="1500" dirty="0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39626509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Sub-Vitreous, Resinous, Greasy, Pearly</a:t>
                      </a:r>
                      <a:endParaRPr lang="en-US" sz="1500" dirty="0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6961154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Diaphaneity</a:t>
                      </a:r>
                      <a:endParaRPr lang="en-US" sz="1500" dirty="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Transparent, Translucent</a:t>
                      </a:r>
                      <a:endParaRPr lang="en-US" sz="1500" dirty="0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4314341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Perfect</a:t>
                      </a:r>
                      <a:r>
                        <a:rPr lang="en-US" sz="1500" dirty="0" smtClean="0"/>
                        <a:t/>
                      </a:r>
                      <a:br>
                        <a:rPr lang="en-US" sz="1500" dirty="0" smtClean="0"/>
                      </a:br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{001} perfect</a:t>
                      </a:r>
                      <a:endParaRPr lang="en-US" sz="1500" dirty="0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1020366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2½ - 3½</a:t>
                      </a:r>
                      <a:endParaRPr lang="en-US" sz="1500" dirty="0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88527293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2.8 - 2.9</a:t>
                      </a:r>
                      <a:endParaRPr lang="en-US" sz="1500" dirty="0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7920165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Composition</a:t>
                      </a:r>
                      <a:endParaRPr lang="en-US" sz="1500" dirty="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KLi</a:t>
                      </a:r>
                      <a:r>
                        <a:rPr lang="it-IT" sz="1500" b="0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it-IT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Al(Si</a:t>
                      </a:r>
                      <a:r>
                        <a:rPr lang="it-IT" sz="1500" b="0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it-IT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it-IT" sz="1500" b="0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it-IT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)(F,OH)</a:t>
                      </a:r>
                      <a:r>
                        <a:rPr lang="it-IT" sz="1500" b="0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it-IT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to K(Li</a:t>
                      </a:r>
                      <a:r>
                        <a:rPr lang="it-IT" sz="1500" b="0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r>
                        <a:rPr lang="it-IT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it-IT" sz="1500" b="0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r>
                        <a:rPr lang="it-IT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)(AlSi</a:t>
                      </a:r>
                      <a:r>
                        <a:rPr lang="it-IT" sz="1500" b="0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it-IT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it-IT" sz="1500" b="0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it-IT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)(F,OH)</a:t>
                      </a:r>
                      <a:r>
                        <a:rPr lang="it-IT" sz="1500" b="0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500" dirty="0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88517608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Monoclinic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87960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444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HALITE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23731" y="6126488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08689" y="6126487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www.psibertrip.com/geology/minerals/Halite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07" y="1302462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35119"/>
              </p:ext>
            </p:extLst>
          </p:nvPr>
        </p:nvGraphicFramePr>
        <p:xfrm>
          <a:off x="4053414" y="1302462"/>
          <a:ext cx="7973568" cy="4590733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688650757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305948024"/>
                    </a:ext>
                  </a:extLst>
                </a:gridCol>
              </a:tblGrid>
              <a:tr h="25341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Halite</a:t>
                      </a:r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756379"/>
                  </a:ext>
                </a:extLst>
              </a:tr>
              <a:tr h="263269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Halide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94252928"/>
                  </a:ext>
                </a:extLst>
              </a:tr>
              <a:tr h="509496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  <a:endParaRPr lang="en-US" sz="1500" dirty="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Colorless or white when pure; impurities produce any color but usually yellow, gray, black, brown, red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8086449"/>
                  </a:ext>
                </a:extLst>
              </a:tr>
              <a:tr h="263269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White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93201652"/>
                  </a:ext>
                </a:extLst>
              </a:tr>
              <a:tr h="263269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Vitreous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76475649"/>
                  </a:ext>
                </a:extLst>
              </a:tr>
              <a:tr h="263269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Transparent to translucent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8995599"/>
                  </a:ext>
                </a:extLst>
              </a:tr>
              <a:tr h="263269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Perfect, cubic, three directions at right angles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27077677"/>
                  </a:ext>
                </a:extLst>
              </a:tr>
              <a:tr h="263269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2.5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5677029"/>
                  </a:ext>
                </a:extLst>
              </a:tr>
              <a:tr h="263269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3638205"/>
                  </a:ext>
                </a:extLst>
              </a:tr>
              <a:tr h="75572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Cleavage, solubility, salty taste (The taste test is discouraged. Some minerals are toxic or contaminated by other people tasting them.)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4201752"/>
                  </a:ext>
                </a:extLst>
              </a:tr>
              <a:tr h="263269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/>
                        <a:t>NaCl</a:t>
                      </a:r>
                      <a:endParaRPr lang="en-US" sz="1500" dirty="0"/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06810829"/>
                  </a:ext>
                </a:extLst>
              </a:tr>
              <a:tr h="263269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Isometric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1543301"/>
                  </a:ext>
                </a:extLst>
              </a:tr>
              <a:tr h="509496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Uses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Winter road treatment, a source of sodium and chlorine for chemical processes, food preservation, seasoning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5399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826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CALCITE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8276254" y="453327"/>
            <a:ext cx="513182" cy="486781"/>
          </a:xfrm>
          <a:prstGeom prst="star5">
            <a:avLst/>
          </a:prstGeom>
          <a:solidFill>
            <a:srgbClr val="6B645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>
          <a:xfrm>
            <a:off x="933061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1718019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Home 13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http://www.psibertrip.com/geology/minerals/Calcite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85446" y="1291692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404519"/>
              </p:ext>
            </p:extLst>
          </p:nvPr>
        </p:nvGraphicFramePr>
        <p:xfrm>
          <a:off x="4028492" y="1291692"/>
          <a:ext cx="7973568" cy="4407407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2907224944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1057408726"/>
                    </a:ext>
                  </a:extLst>
                </a:gridCol>
              </a:tblGrid>
              <a:tr h="2632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Calcite</a:t>
                      </a:r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34210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Classification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Carbonate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06015809"/>
                  </a:ext>
                </a:extLst>
              </a:tr>
              <a:tr h="509467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Color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Usually white but also colorless, gray, red, green, blue, yellow, brown, orange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8152960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White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9981732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Vitreous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691837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Transparent to translucent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29221333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Perfect, rhombohedral, three directions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88486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98528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2.7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429049"/>
                  </a:ext>
                </a:extLst>
              </a:tr>
              <a:tr h="755653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Rhombohedral cleavage, powdered form effervesces weakly in dilute </a:t>
                      </a:r>
                      <a:r>
                        <a:rPr lang="en-US" sz="1500" dirty="0" err="1"/>
                        <a:t>HCl</a:t>
                      </a:r>
                      <a:r>
                        <a:rPr lang="en-US" sz="1500" dirty="0"/>
                        <a:t>, curved crystal faces and frequent twinning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279830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CaCO</a:t>
                      </a:r>
                      <a:r>
                        <a:rPr lang="en-US" sz="1500" baseline="-25000" dirty="0"/>
                        <a:t>3</a:t>
                      </a:r>
                      <a:endParaRPr lang="en-US" sz="1500" dirty="0"/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0604499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Hexagonal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4818883"/>
                  </a:ext>
                </a:extLst>
              </a:tr>
              <a:tr h="509467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Uses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Acid neutralization, a low-hardness abrasive, soil conditioner, heated for the production of lime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6638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005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entagon 15"/>
          <p:cNvSpPr/>
          <p:nvPr/>
        </p:nvSpPr>
        <p:spPr>
          <a:xfrm>
            <a:off x="0" y="0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0800" h="38100" prst="riblet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MINERALS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pic>
        <p:nvPicPr>
          <p:cNvPr id="19" name="Picture 4" descr="http://www.tasaclips.com/photos/minerals/graphite.jpg">
            <a:hlinkClick r:id="rId2" action="ppaction://hlinksldjump"/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21" y="941832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2" descr="http://www.tasaclips.com/photos/minerals/galena.jpg">
            <a:hlinkClick r:id="rId4" action="ppaction://hlinksldjump"/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2063" y="941832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" descr="http://upload.wikimedia.org/wikipedia/commons/1/11/Min_chalcopyrite.jpg">
            <a:hlinkClick r:id="rId6" action="ppaction://hlinksldjump"/>
          </p:cNvPr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51905" y="941832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" descr="http://upload.wikimedia.org/wikipedia/commons/d/d6/Iron_disulfide_pyrite.jpg">
            <a:hlinkClick r:id="rId8" action="ppaction://hlinksldjump"/>
          </p:cNvPr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9320" y="941832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" descr="http://www.stonechest.com/productimg/spec-magnetite-1a.jpg">
            <a:hlinkClick r:id="rId10" action="ppaction://hlinksldjump"/>
          </p:cNvPr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28032" y="941832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">
            <a:hlinkClick r:id="rId12" action="ppaction://hlinksldjump"/>
          </p:cNvPr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12021" y="941832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" descr="http://www.psibertrip.com/geology/minerals/Talc.jpg">
            <a:hlinkClick r:id="rId14" action="ppaction://hlinksldjump"/>
          </p:cNvPr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00527" y="941832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" descr="http://www.psibertrip.com/geology/minerals/Kaolinite.jpg">
            <a:hlinkClick r:id="rId16" action="ppaction://hlinksldjump"/>
          </p:cNvPr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385135" y="941832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" descr="http://www.psibertrip.com/geology/minerals/Sulfur.jpg">
            <a:hlinkClick r:id="rId18" action="ppaction://hlinksldjump"/>
          </p:cNvPr>
          <p:cNvPicPr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9569743" y="938494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" descr="http://www.psibertrip.com/geology/minerals/Gypsum.jpg">
            <a:hlinkClick r:id="rId20" action="ppaction://hlinksldjump"/>
          </p:cNvPr>
          <p:cNvPicPr>
            <a:picLocks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0753344" y="938494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4" descr="http://www.guilford.edu/geology/imagelibrary/MVC-010F.JPG">
            <a:hlinkClick r:id="rId22" action="ppaction://hlinksldjump"/>
          </p:cNvPr>
          <p:cNvPicPr>
            <a:picLocks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1271" y="2011680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Picture 2" descr="http://itc.gsw.edu/faculty/tweiland/chlorit.jpg">
            <a:hlinkClick r:id="rId24" action="ppaction://hlinksldjump"/>
          </p:cNvPr>
          <p:cNvPicPr>
            <a:picLocks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259991" y="2011680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Picture 2" descr="http://www.psibertrip.com/geology/minerals/Muscovite.jpg">
            <a:hlinkClick r:id="rId26" action="ppaction://hlinksldjump"/>
          </p:cNvPr>
          <p:cNvPicPr>
            <a:picLocks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448711" y="2011680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Picture 2" descr="http://itc.gsw.edu/faculty/tweiland/biotite.jpg">
            <a:hlinkClick r:id="rId28" action="ppaction://hlinksldjump"/>
          </p:cNvPr>
          <p:cNvPicPr>
            <a:picLocks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636600" y="2011680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" name="Picture 2" descr="http://dic.academic.ru/pictures/enwiki/76/Lepidolita.jpeg">
            <a:hlinkClick r:id="rId30" action="ppaction://hlinksldjump"/>
          </p:cNvPr>
          <p:cNvPicPr>
            <a:picLocks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4828032" y="2011680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Picture 2" descr="http://www.psibertrip.com/geology/minerals/Halite.jpg">
            <a:hlinkClick r:id="rId32" action="ppaction://hlinksldjump"/>
          </p:cNvPr>
          <p:cNvPicPr>
            <a:picLocks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6016752" y="2011680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Picture 2" descr="http://www.psibertrip.com/geology/minerals/Calcite.jpg">
            <a:hlinkClick r:id="rId34" action="ppaction://hlinksldjump"/>
          </p:cNvPr>
          <p:cNvPicPr>
            <a:picLocks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 flipH="1">
            <a:off x="7205472" y="2022892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2" descr="http://www.rockpow.com/images2/dolomitemed.jpg">
            <a:hlinkClick r:id="rId36" action="ppaction://hlinksldjump"/>
          </p:cNvPr>
          <p:cNvPicPr>
            <a:picLocks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8383709" y="2022892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Picture 2" descr="http://www.psibertrip.com/geology/minerals/Sphalerite.jpg">
            <a:hlinkClick r:id="rId38" action="ppaction://hlinksldjump"/>
          </p:cNvPr>
          <p:cNvPicPr>
            <a:picLocks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9572429" y="2022892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Picture 2" descr="http://www.gc.maricopa.edu/earthsci/imagearchive/azurite5.jpg">
            <a:hlinkClick r:id="rId40" action="ppaction://hlinksldjump"/>
          </p:cNvPr>
          <p:cNvPicPr>
            <a:picLocks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0753344" y="2022892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Picture 2" descr="http://www.psibertrip.com/geology/minerals/Flourite.jpg">
            <a:hlinkClick r:id="rId42" action="ppaction://hlinksldjump"/>
          </p:cNvPr>
          <p:cNvPicPr>
            <a:picLocks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70166" y="3087720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" name="Picture 4" descr="http://dic.academic.ru/pictures/enwiki/65/Apatite_crystals.jpg">
            <a:hlinkClick r:id="rId44" action="ppaction://hlinksldjump"/>
          </p:cNvPr>
          <p:cNvPicPr>
            <a:picLocks noChangeArrowheads="1"/>
          </p:cNvPicPr>
          <p:nvPr/>
        </p:nvPicPr>
        <p:blipFill rotWithShape="1">
          <a:blip r:embed="rId45" cstate="print"/>
          <a:srcRect l="35112" r="7030"/>
          <a:stretch/>
        </p:blipFill>
        <p:spPr bwMode="auto">
          <a:xfrm>
            <a:off x="1258055" y="3087720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" name="Picture 2" descr="http://www.psibertrip.com/geology/minerals/Limonite.jpg"/>
          <p:cNvPicPr>
            <a:picLocks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2468880" y="3087720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" name="Picture 2" descr="http://itc.gsw.edu/faculty/tweiland/hematit.jpg"/>
          <p:cNvPicPr>
            <a:picLocks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3636600" y="3087720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" name="Picture 2" descr="http://www.psibertrip.com/geology/minerals/Hornblende.jpg">
            <a:hlinkClick r:id="rId48" action="ppaction://hlinksldjump"/>
          </p:cNvPr>
          <p:cNvPicPr>
            <a:picLocks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4828032" y="3090672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Picture 2" descr="http://alancolville.com/mineral/augite.jpg">
            <a:hlinkClick r:id="rId50" action="ppaction://hlinksldjump"/>
          </p:cNvPr>
          <p:cNvPicPr>
            <a:picLocks noChangeArrowheads="1"/>
          </p:cNvPicPr>
          <p:nvPr/>
        </p:nvPicPr>
        <p:blipFill>
          <a:blip r:embed="rId51" cstate="print"/>
          <a:srcRect t="10639" r="27409" b="27648"/>
          <a:stretch>
            <a:fillRect/>
          </a:stretch>
        </p:blipFill>
        <p:spPr bwMode="auto">
          <a:xfrm>
            <a:off x="6016491" y="3090672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" name="Picture 2" descr="http://www.psibertrip.com/geology/minerals/Orthaclase.jpg">
            <a:hlinkClick r:id="rId52" action="ppaction://hlinksldjump"/>
          </p:cNvPr>
          <p:cNvPicPr>
            <a:picLocks noChangeArrowheads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>
            <a:off x="7205211" y="3090672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" name="Picture 2" descr="http://www.psibertrip.com/geology/minerals/Plagioclase.jpg">
            <a:hlinkClick r:id="rId54" action="ppaction://hlinksldjump"/>
          </p:cNvPr>
          <p:cNvPicPr>
            <a:picLocks noChangeArrowheads="1"/>
          </p:cNvPicPr>
          <p:nvPr/>
        </p:nvPicPr>
        <p:blipFill>
          <a:blip r:embed="rId55" cstate="print"/>
          <a:srcRect/>
          <a:stretch>
            <a:fillRect/>
          </a:stretch>
        </p:blipFill>
        <p:spPr bwMode="auto">
          <a:xfrm>
            <a:off x="8385048" y="3090672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" name="Picture 2" descr="http://upload.wikimedia.org/wikipedia/commons/4/40/Peridotitic_mantle_xenolith.JPG">
            <a:hlinkClick r:id="rId56" action="ppaction://hlinksldjump"/>
          </p:cNvPr>
          <p:cNvPicPr>
            <a:picLocks noChangeArrowheads="1"/>
          </p:cNvPicPr>
          <p:nvPr/>
        </p:nvPicPr>
        <p:blipFill>
          <a:blip r:embed="rId57" cstate="print"/>
          <a:srcRect/>
          <a:stretch>
            <a:fillRect/>
          </a:stretch>
        </p:blipFill>
        <p:spPr bwMode="auto">
          <a:xfrm>
            <a:off x="9573768" y="3090672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0" name="Picture 2" descr="http://rocodile.fr/images/thumbs/200608_etats_unis_californie_auburn_epidote_2_t.800.jpg">
            <a:hlinkClick r:id="rId58" action="ppaction://hlinksldjump"/>
          </p:cNvPr>
          <p:cNvPicPr>
            <a:picLocks noChangeArrowheads="1"/>
          </p:cNvPicPr>
          <p:nvPr/>
        </p:nvPicPr>
        <p:blipFill>
          <a:blip r:embed="rId59" cstate="print"/>
          <a:srcRect/>
          <a:stretch>
            <a:fillRect/>
          </a:stretch>
        </p:blipFill>
        <p:spPr bwMode="auto">
          <a:xfrm>
            <a:off x="10753344" y="3090672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2" name="Picture 2" descr="http://www.psibertrip.com/geology/minerals/Quartz2.jpg">
            <a:hlinkClick r:id="rId60" action="ppaction://hlinksldjump"/>
          </p:cNvPr>
          <p:cNvPicPr>
            <a:picLocks noChangeArrowheads="1"/>
          </p:cNvPicPr>
          <p:nvPr/>
        </p:nvPicPr>
        <p:blipFill>
          <a:blip r:embed="rId61" cstate="print"/>
          <a:srcRect/>
          <a:stretch>
            <a:fillRect/>
          </a:stretch>
        </p:blipFill>
        <p:spPr bwMode="auto">
          <a:xfrm>
            <a:off x="73447" y="4157568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3" name="Picture 2" descr="http://www.rockhounds.com/rocknet/photos/100_2429.jpg">
            <a:hlinkClick r:id="rId62" action="ppaction://hlinksldjump"/>
          </p:cNvPr>
          <p:cNvPicPr>
            <a:picLocks noChangeArrowheads="1"/>
          </p:cNvPicPr>
          <p:nvPr/>
        </p:nvPicPr>
        <p:blipFill>
          <a:blip r:embed="rId63" cstate="print"/>
          <a:srcRect/>
          <a:stretch>
            <a:fillRect/>
          </a:stretch>
        </p:blipFill>
        <p:spPr bwMode="auto">
          <a:xfrm>
            <a:off x="1258055" y="4157568"/>
            <a:ext cx="1117621" cy="1011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" name="Picture 4" descr="http://rayerminerals.homestead.com/files/A150_schorl.jpg">
            <a:hlinkClick r:id="rId64" action="ppaction://hlinksldjump"/>
          </p:cNvPr>
          <p:cNvPicPr>
            <a:picLocks noChangeArrowheads="1"/>
          </p:cNvPicPr>
          <p:nvPr/>
        </p:nvPicPr>
        <p:blipFill>
          <a:blip r:embed="rId65" cstate="print"/>
          <a:srcRect/>
          <a:stretch>
            <a:fillRect/>
          </a:stretch>
        </p:blipFill>
        <p:spPr bwMode="auto">
          <a:xfrm>
            <a:off x="2444627" y="4157568"/>
            <a:ext cx="1115568" cy="1014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2" name="Picture 2" descr="http://lh4.ggpht.com/_MaK9o9T2jx0/Si82x1ENUjI/AAAAAAAAInU/K4yPbcwEBDw/s640/h10.jpg">
            <a:hlinkClick r:id="rId66" action="ppaction://hlinksldjump"/>
          </p:cNvPr>
          <p:cNvPicPr>
            <a:picLocks noChangeArrowheads="1"/>
          </p:cNvPicPr>
          <p:nvPr/>
        </p:nvPicPr>
        <p:blipFill>
          <a:blip r:embed="rId67" cstate="print"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backgroundRemoval t="2893" b="89669" l="10000" r="90000">
                        <a14:foregroundMark x1="58125" y1="6405" x2="58125" y2="6405"/>
                        <a14:backgroundMark x1="21563" y1="84091" x2="21563" y2="84091"/>
                        <a14:backgroundMark x1="24531" y1="85744" x2="24531" y2="85744"/>
                        <a14:backgroundMark x1="20625" y1="78512" x2="20625" y2="78512"/>
                        <a14:backgroundMark x1="17031" y1="74174" x2="17031" y2="73554"/>
                        <a14:backgroundMark x1="17188" y1="62190" x2="17188" y2="62190"/>
                        <a14:backgroundMark x1="18594" y1="76033" x2="18594" y2="76033"/>
                        <a14:backgroundMark x1="15781" y1="79132" x2="15781" y2="79132"/>
                        <a14:backgroundMark x1="19688" y1="83264" x2="19688" y2="83264"/>
                        <a14:backgroundMark x1="25000" y1="87810" x2="25000" y2="87810"/>
                        <a14:backgroundMark x1="27813" y1="88017" x2="27813" y2="88017"/>
                        <a14:backgroundMark x1="25469" y1="85744" x2="25469" y2="85744"/>
                        <a14:backgroundMark x1="27344" y1="85744" x2="27344" y2="85744"/>
                        <a14:backgroundMark x1="29688" y1="88430" x2="29688" y2="88430"/>
                        <a14:backgroundMark x1="48906" y1="83471" x2="48906" y2="83471"/>
                        <a14:backgroundMark x1="51094" y1="85331" x2="51094" y2="85331"/>
                        <a14:backgroundMark x1="51875" y1="86983" x2="51875" y2="86983"/>
                        <a14:backgroundMark x1="47188" y1="83264" x2="47188" y2="8326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39312" y="4160520"/>
            <a:ext cx="1115568" cy="1014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3" name="Picture 2" descr="http://theodoregray.com/PeriodicTableDisplay/Samples/004.3/s13.JPG">
            <a:hlinkClick r:id="rId69" action="ppaction://hlinksldjump"/>
          </p:cNvPr>
          <p:cNvPicPr>
            <a:picLocks noChangeArrowheads="1"/>
          </p:cNvPicPr>
          <p:nvPr/>
        </p:nvPicPr>
        <p:blipFill>
          <a:blip r:embed="rId70" cstate="print"/>
          <a:srcRect/>
          <a:stretch>
            <a:fillRect/>
          </a:stretch>
        </p:blipFill>
        <p:spPr bwMode="auto">
          <a:xfrm>
            <a:off x="4828032" y="4160520"/>
            <a:ext cx="1115568" cy="1014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4" name="Picture 2" descr="http://skywalker.cochise.edu/wellerr/mineral/topaz/6topaz-cochise004d.jpg">
            <a:hlinkClick r:id="rId71" action="ppaction://hlinksldjump"/>
          </p:cNvPr>
          <p:cNvPicPr>
            <a:picLocks noChangeArrowheads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021" y="4160520"/>
            <a:ext cx="1115568" cy="1014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Action Button: Home 64">
            <a:hlinkClick r:id="" action="ppaction://hlinkshowjump?jump=firstslide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4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DOLOMITE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257593" y="453327"/>
            <a:ext cx="513182" cy="486781"/>
          </a:xfrm>
          <a:prstGeom prst="star5">
            <a:avLst/>
          </a:prstGeom>
          <a:solidFill>
            <a:srgbClr val="6B645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>
          <a:xfrm>
            <a:off x="933061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1718019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Home 13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http://www.rockpow.com/images2/dolomitemed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237" y="1330404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33144"/>
              </p:ext>
            </p:extLst>
          </p:nvPr>
        </p:nvGraphicFramePr>
        <p:xfrm>
          <a:off x="4041634" y="1330404"/>
          <a:ext cx="7973568" cy="4407413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3881336889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4085798098"/>
                    </a:ext>
                  </a:extLst>
                </a:gridCol>
              </a:tblGrid>
              <a:tr h="24935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Dolomite</a:t>
                      </a:r>
                    </a:p>
                  </a:txBody>
                  <a:tcPr marL="7993" marR="7993" marT="7993" marB="79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264100"/>
                  </a:ext>
                </a:extLst>
              </a:tr>
              <a:tr h="24935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7993" marR="7993" marT="7993" marB="79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Carbonate</a:t>
                      </a:r>
                    </a:p>
                  </a:txBody>
                  <a:tcPr marL="7993" marR="7993" marT="7993" marB="7993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3371857"/>
                  </a:ext>
                </a:extLst>
              </a:tr>
              <a:tr h="24935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  <a:endParaRPr lang="en-US" sz="1500" dirty="0"/>
                    </a:p>
                  </a:txBody>
                  <a:tcPr marL="7993" marR="7993" marT="7993" marB="79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Colorless, white, pink, green, gray, brown, black</a:t>
                      </a:r>
                    </a:p>
                  </a:txBody>
                  <a:tcPr marL="7993" marR="7993" marT="7993" marB="7993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3798866"/>
                  </a:ext>
                </a:extLst>
              </a:tr>
              <a:tr h="2493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7993" marR="7993" marT="7993" marB="79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White</a:t>
                      </a:r>
                    </a:p>
                  </a:txBody>
                  <a:tcPr marL="7993" marR="7993" marT="7993" marB="7993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1278325"/>
                  </a:ext>
                </a:extLst>
              </a:tr>
              <a:tr h="2493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7993" marR="7993" marT="7993" marB="79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Vitreous, pearly</a:t>
                      </a:r>
                    </a:p>
                  </a:txBody>
                  <a:tcPr marL="7993" marR="7993" marT="7993" marB="7993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1195803"/>
                  </a:ext>
                </a:extLst>
              </a:tr>
              <a:tr h="2493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7993" marR="7993" marT="7993" marB="79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Transparent to translucent</a:t>
                      </a:r>
                    </a:p>
                  </a:txBody>
                  <a:tcPr marL="7993" marR="7993" marT="7993" marB="7993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8353744"/>
                  </a:ext>
                </a:extLst>
              </a:tr>
              <a:tr h="2493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7993" marR="7993" marT="7993" marB="79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Perfect, rhombohedral, three directions</a:t>
                      </a:r>
                    </a:p>
                  </a:txBody>
                  <a:tcPr marL="7993" marR="7993" marT="7993" marB="7993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78815267"/>
                  </a:ext>
                </a:extLst>
              </a:tr>
              <a:tr h="2493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7993" marR="7993" marT="7993" marB="79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3.5 to 4</a:t>
                      </a:r>
                    </a:p>
                  </a:txBody>
                  <a:tcPr marL="7993" marR="7993" marT="7993" marB="7993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7733609"/>
                  </a:ext>
                </a:extLst>
              </a:tr>
              <a:tr h="2493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7993" marR="7993" marT="7993" marB="79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2.8 to 2.9</a:t>
                      </a:r>
                    </a:p>
                  </a:txBody>
                  <a:tcPr marL="7993" marR="7993" marT="7993" marB="7993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9920127"/>
                  </a:ext>
                </a:extLst>
              </a:tr>
              <a:tr h="482516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7993" marR="7993" marT="7993" marB="79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Rhombohedral cleavage, powdered form effervesces weakly in dilute </a:t>
                      </a:r>
                      <a:r>
                        <a:rPr lang="en-US" sz="1500" dirty="0" err="1"/>
                        <a:t>HCl</a:t>
                      </a:r>
                      <a:r>
                        <a:rPr lang="en-US" sz="1500" dirty="0"/>
                        <a:t>, hardness</a:t>
                      </a:r>
                    </a:p>
                  </a:txBody>
                  <a:tcPr marL="7993" marR="7993" marT="7993" marB="7993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06849652"/>
                  </a:ext>
                </a:extLst>
              </a:tr>
              <a:tr h="2493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7993" marR="7993" marT="7993" marB="79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/>
                        <a:t>CaMg</a:t>
                      </a:r>
                      <a:r>
                        <a:rPr lang="en-US" sz="1500" dirty="0"/>
                        <a:t>(CO</a:t>
                      </a:r>
                      <a:r>
                        <a:rPr lang="en-US" sz="1500" baseline="-25000" dirty="0"/>
                        <a:t>3</a:t>
                      </a:r>
                      <a:r>
                        <a:rPr lang="en-US" sz="1500" dirty="0"/>
                        <a:t>)</a:t>
                      </a:r>
                      <a:r>
                        <a:rPr lang="en-US" sz="1500" baseline="-25000" dirty="0"/>
                        <a:t>2</a:t>
                      </a:r>
                      <a:endParaRPr lang="en-US" sz="1500" dirty="0"/>
                    </a:p>
                  </a:txBody>
                  <a:tcPr marL="7993" marR="7993" marT="7993" marB="7993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72364990"/>
                  </a:ext>
                </a:extLst>
              </a:tr>
              <a:tr h="2493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7993" marR="7993" marT="7993" marB="79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Hexagonal</a:t>
                      </a:r>
                    </a:p>
                  </a:txBody>
                  <a:tcPr marL="7993" marR="7993" marT="7993" marB="7993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818049"/>
                  </a:ext>
                </a:extLst>
              </a:tr>
              <a:tr h="1182003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Uses</a:t>
                      </a:r>
                      <a:endParaRPr lang="en-US" sz="1500"/>
                    </a:p>
                  </a:txBody>
                  <a:tcPr marL="7993" marR="7993" marT="7993" marB="79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Construction aggregate, cement manufacture, dimension stone, calcined to produce lime, sometimes an oil and gas reservoir, a source of magnesia for the chemical industry, agricultural soil treatments, metallurgical flux</a:t>
                      </a:r>
                    </a:p>
                  </a:txBody>
                  <a:tcPr marL="7993" marR="7993" marT="7993" marB="7993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2659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623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SPHALERITE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>
          <a:xfrm>
            <a:off x="933061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1718019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Home 13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www.psibertrip.com/geology/minerals/Sphalerite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959" y="1304698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789488"/>
              </p:ext>
            </p:extLst>
          </p:nvPr>
        </p:nvGraphicFramePr>
        <p:xfrm>
          <a:off x="4007995" y="1304698"/>
          <a:ext cx="7973568" cy="4603624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3106183639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297266076"/>
                    </a:ext>
                  </a:extLst>
                </a:gridCol>
              </a:tblGrid>
              <a:tr h="27885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</a:t>
                      </a:r>
                      <a:r>
                        <a:rPr lang="en-US" sz="1500" b="1" u="sng" dirty="0" err="1">
                          <a:solidFill>
                            <a:schemeClr val="tx1"/>
                          </a:solidFill>
                          <a:effectLst/>
                        </a:rPr>
                        <a:t>Sphalerite</a:t>
                      </a:r>
                      <a:endParaRPr lang="en-US" sz="1500" b="1" u="sng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84016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Sulfide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8763779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  <a:endParaRPr lang="en-US" sz="1500" dirty="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Yellow, brown, black, red, green, white, colorless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33883814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White to yellowish brown, often with an odor of sulfur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48432813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Nonmetallic, submetallic, resinous or adamantine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3118452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Transparent to translucent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5370864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Perfect, dodecahedral, in six directions!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36554681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3.5 to 4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76027210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3.9 to 4.1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3168399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Luster, cleavage, streak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661020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Zinc sulfide with variable amounts of iron, (</a:t>
                      </a:r>
                      <a:r>
                        <a:rPr lang="en-US" sz="1500" dirty="0" err="1"/>
                        <a:t>Zn,Fe</a:t>
                      </a:r>
                      <a:r>
                        <a:rPr lang="en-US" sz="1500" dirty="0"/>
                        <a:t>)S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5961941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Isometric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05987899"/>
                  </a:ext>
                </a:extLst>
              </a:tr>
              <a:tr h="106110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Uses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The primary ore of zinc. Often mined for minor amounts of indium, cadmium, germanium, or gallium as profitable byproducts. Mineral specimens. Faceted stones for collectors.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2156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642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0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AZURITE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>
          <a:xfrm>
            <a:off x="979715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1764673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Home 13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http://www.gc.maricopa.edu/earthsci/imagearchive/azurite5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891" y="1360780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723559"/>
              </p:ext>
            </p:extLst>
          </p:nvPr>
        </p:nvGraphicFramePr>
        <p:xfrm>
          <a:off x="4165382" y="1360780"/>
          <a:ext cx="7973568" cy="4435261"/>
        </p:xfrm>
        <a:graphic>
          <a:graphicData uri="http://schemas.openxmlformats.org/drawingml/2006/table">
            <a:tbl>
              <a:tblPr/>
              <a:tblGrid>
                <a:gridCol w="3009308">
                  <a:extLst>
                    <a:ext uri="{9D8B030D-6E8A-4147-A177-3AD203B41FA5}">
                      <a16:colId xmlns:a16="http://schemas.microsoft.com/office/drawing/2014/main" val="1442925670"/>
                    </a:ext>
                  </a:extLst>
                </a:gridCol>
                <a:gridCol w="4964260">
                  <a:extLst>
                    <a:ext uri="{9D8B030D-6E8A-4147-A177-3AD203B41FA5}">
                      <a16:colId xmlns:a16="http://schemas.microsoft.com/office/drawing/2014/main" val="1068439602"/>
                    </a:ext>
                  </a:extLst>
                </a:gridCol>
              </a:tblGrid>
              <a:tr h="22977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Azurite</a:t>
                      </a:r>
                    </a:p>
                  </a:txBody>
                  <a:tcPr marL="5227" marR="5227" marT="5227" marB="522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07197"/>
                  </a:ext>
                </a:extLst>
              </a:tr>
              <a:tr h="299458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5227" marR="5227" marT="5227" marB="522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Carbonate</a:t>
                      </a:r>
                    </a:p>
                  </a:txBody>
                  <a:tcPr marL="5227" marR="5227" marT="5227" marB="522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52048329"/>
                  </a:ext>
                </a:extLst>
              </a:tr>
              <a:tr h="2994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Color</a:t>
                      </a:r>
                      <a:endParaRPr lang="en-US" sz="1500"/>
                    </a:p>
                  </a:txBody>
                  <a:tcPr marL="5227" marR="5227" marT="5227" marB="522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Deep blue to violet blue; "azure"</a:t>
                      </a:r>
                    </a:p>
                  </a:txBody>
                  <a:tcPr marL="5227" marR="5227" marT="5227" marB="522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2632928"/>
                  </a:ext>
                </a:extLst>
              </a:tr>
              <a:tr h="229770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5227" marR="5227" marT="5227" marB="522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Light blue</a:t>
                      </a:r>
                    </a:p>
                  </a:txBody>
                  <a:tcPr marL="5227" marR="5227" marT="5227" marB="522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6582153"/>
                  </a:ext>
                </a:extLst>
              </a:tr>
              <a:tr h="229770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5227" marR="5227" marT="5227" marB="522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Vitreous, earthy</a:t>
                      </a:r>
                    </a:p>
                  </a:txBody>
                  <a:tcPr marL="5227" marR="5227" marT="5227" marB="522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43961268"/>
                  </a:ext>
                </a:extLst>
              </a:tr>
              <a:tr h="2994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5227" marR="5227" marT="5227" marB="522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Opaque, translucent, transparent</a:t>
                      </a:r>
                    </a:p>
                  </a:txBody>
                  <a:tcPr marL="5227" marR="5227" marT="5227" marB="522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4558471"/>
                  </a:ext>
                </a:extLst>
              </a:tr>
              <a:tr h="44416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5227" marR="5227" marT="5227" marB="522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Two distinct directions, one perfect, one poor</a:t>
                      </a:r>
                    </a:p>
                  </a:txBody>
                  <a:tcPr marL="5227" marR="5227" marT="5227" marB="522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62415542"/>
                  </a:ext>
                </a:extLst>
              </a:tr>
              <a:tr h="2994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5227" marR="5227" marT="5227" marB="522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3.5 to 4</a:t>
                      </a:r>
                    </a:p>
                  </a:txBody>
                  <a:tcPr marL="5227" marR="5227" marT="5227" marB="522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20761607"/>
                  </a:ext>
                </a:extLst>
              </a:tr>
              <a:tr h="2994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5227" marR="5227" marT="5227" marB="522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3.7 to 3.9</a:t>
                      </a:r>
                    </a:p>
                  </a:txBody>
                  <a:tcPr marL="5227" marR="5227" marT="5227" marB="522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73112859"/>
                  </a:ext>
                </a:extLst>
              </a:tr>
              <a:tr h="588866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5227" marR="5227" marT="5227" marB="522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Deep blue color, effervescence in dilute </a:t>
                      </a:r>
                      <a:r>
                        <a:rPr lang="en-US" sz="1500" dirty="0" err="1"/>
                        <a:t>HCl</a:t>
                      </a:r>
                      <a:r>
                        <a:rPr lang="en-US" sz="1500" dirty="0"/>
                        <a:t>, high specific gravity, low hardness.</a:t>
                      </a:r>
                    </a:p>
                  </a:txBody>
                  <a:tcPr marL="5227" marR="5227" marT="5227" marB="522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39206878"/>
                  </a:ext>
                </a:extLst>
              </a:tr>
              <a:tr h="2994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5227" marR="5227" marT="5227" marB="522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Copper carbonate. Cu</a:t>
                      </a:r>
                      <a:r>
                        <a:rPr lang="en-US" sz="1500" baseline="-25000" dirty="0"/>
                        <a:t>3</a:t>
                      </a:r>
                      <a:r>
                        <a:rPr lang="en-US" sz="1500" dirty="0"/>
                        <a:t>(CO</a:t>
                      </a:r>
                      <a:r>
                        <a:rPr lang="en-US" sz="1500" baseline="-25000" dirty="0"/>
                        <a:t>3</a:t>
                      </a:r>
                      <a:r>
                        <a:rPr lang="en-US" sz="1500" dirty="0"/>
                        <a:t>)</a:t>
                      </a:r>
                      <a:r>
                        <a:rPr lang="en-US" sz="1500" baseline="-25000" dirty="0"/>
                        <a:t>2</a:t>
                      </a:r>
                      <a:r>
                        <a:rPr lang="en-US" sz="1500" dirty="0"/>
                        <a:t>(OH)</a:t>
                      </a:r>
                      <a:r>
                        <a:rPr lang="en-US" sz="1500" baseline="-25000" dirty="0"/>
                        <a:t>2</a:t>
                      </a:r>
                      <a:endParaRPr lang="en-US" sz="1500" dirty="0"/>
                    </a:p>
                  </a:txBody>
                  <a:tcPr marL="5227" marR="5227" marT="5227" marB="522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1897834"/>
                  </a:ext>
                </a:extLst>
              </a:tr>
              <a:tr h="2994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5227" marR="5227" marT="5227" marB="522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Monoclinic</a:t>
                      </a:r>
                    </a:p>
                  </a:txBody>
                  <a:tcPr marL="5227" marR="5227" marT="5227" marB="522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0857796"/>
                  </a:ext>
                </a:extLst>
              </a:tr>
              <a:tr h="588866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Uses</a:t>
                      </a:r>
                      <a:endParaRPr lang="en-US" sz="1500"/>
                    </a:p>
                  </a:txBody>
                  <a:tcPr marL="5227" marR="5227" marT="5227" marB="522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Minor ore of copper, gem material, ornamental stone, pigment.</a:t>
                      </a:r>
                    </a:p>
                  </a:txBody>
                  <a:tcPr marL="5227" marR="5227" marT="5227" marB="522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8350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941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FLOURITE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>
          <a:xfrm>
            <a:off x="951723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1736681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Home 13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www.psibertrip.com/geology/minerals/Flourite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446" y="1289016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745700"/>
              </p:ext>
            </p:extLst>
          </p:nvPr>
        </p:nvGraphicFramePr>
        <p:xfrm>
          <a:off x="4028492" y="1289016"/>
          <a:ext cx="7973568" cy="4565447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386405050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3791414713"/>
                    </a:ext>
                  </a:extLst>
                </a:gridCol>
              </a:tblGrid>
              <a:tr h="2632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Fluorite</a:t>
                      </a:r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255570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Halide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5825147"/>
                  </a:ext>
                </a:extLst>
              </a:tr>
              <a:tr h="509467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Color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Typically purple, green, and yellow. Also colorless, blue, red, and black.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31477234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White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24393374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Vitreous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0019757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Transparent to translucent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9155840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Four directions of perfect cleavage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7881292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4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60801031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3.2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1280929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Cleavage, hardness, specific gravity, color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57344079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CaF</a:t>
                      </a:r>
                      <a:r>
                        <a:rPr lang="en-US" sz="1500" baseline="-25000" dirty="0"/>
                        <a:t>2</a:t>
                      </a:r>
                      <a:endParaRPr lang="en-US" sz="1500" dirty="0"/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14794731"/>
                  </a:ext>
                </a:extLst>
              </a:tr>
              <a:tr h="26328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Isometric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96002915"/>
                  </a:ext>
                </a:extLst>
              </a:tr>
              <a:tr h="100183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Uses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Numerous uses in the metallurgical, ceramics, and chemical industries. A source of fluorine, hydrofluoric acid, metallurgical flux. High-clarity pieces are used to make lenses for microscopes, telescopes, and cameras.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11772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182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APATITE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>
          <a:xfrm>
            <a:off x="914400" y="6126488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1699358" y="6126487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Home 13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http://dic.academic.ru/pictures/enwiki/65/Apatite_crystals.jpg">
            <a:hlinkClick r:id="rId3" action="ppaction://hlinksldjump"/>
          </p:cNvPr>
          <p:cNvPicPr>
            <a:picLocks noChangeArrowheads="1"/>
          </p:cNvPicPr>
          <p:nvPr/>
        </p:nvPicPr>
        <p:blipFill rotWithShape="1">
          <a:blip r:embed="rId4" cstate="print"/>
          <a:srcRect l="35112" r="7030"/>
          <a:stretch/>
        </p:blipFill>
        <p:spPr bwMode="auto">
          <a:xfrm>
            <a:off x="188576" y="1314970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313509"/>
              </p:ext>
            </p:extLst>
          </p:nvPr>
        </p:nvGraphicFramePr>
        <p:xfrm>
          <a:off x="4032304" y="1056720"/>
          <a:ext cx="7973568" cy="5724273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3379916029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1428387433"/>
                    </a:ext>
                  </a:extLst>
                </a:gridCol>
              </a:tblGrid>
              <a:tr h="18686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Apatite</a:t>
                      </a:r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340006"/>
                  </a:ext>
                </a:extLst>
              </a:tr>
              <a:tr h="18686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Phosphate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03329024"/>
                  </a:ext>
                </a:extLst>
              </a:tr>
              <a:tr h="536333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  <a:endParaRPr lang="en-US" sz="1500" dirty="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Green, brown, blue, yellow, violet, pink, colorless. Transparent specimens with excellent clarity and vivid color are used as gemstones.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02124851"/>
                  </a:ext>
                </a:extLst>
              </a:tr>
              <a:tr h="186867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White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65251012"/>
                  </a:ext>
                </a:extLst>
              </a:tr>
              <a:tr h="186867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Vitreous to </a:t>
                      </a:r>
                      <a:r>
                        <a:rPr lang="en-US" sz="1500" dirty="0" err="1"/>
                        <a:t>subresinous</a:t>
                      </a:r>
                      <a:endParaRPr lang="en-US" sz="1500" dirty="0"/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6274248"/>
                  </a:ext>
                </a:extLst>
              </a:tr>
              <a:tr h="186867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Transparent to translucent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2601159"/>
                  </a:ext>
                </a:extLst>
              </a:tr>
              <a:tr h="186867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Poor to indistinct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2768848"/>
                  </a:ext>
                </a:extLst>
              </a:tr>
              <a:tr h="186867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5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09195574"/>
                  </a:ext>
                </a:extLst>
              </a:tr>
              <a:tr h="186867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3.1 to 3.3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3578475"/>
                  </a:ext>
                </a:extLst>
              </a:tr>
              <a:tr h="361600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Color, crystal form, and hardness. Brittle, often highly fractured. Can be scratched with a steel knife blade.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03262504"/>
                  </a:ext>
                </a:extLst>
              </a:tr>
              <a:tr h="1235265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 group of calcium phosphates.</a:t>
                      </a:r>
                      <a:br>
                        <a:rPr lang="en-US" sz="1500" dirty="0"/>
                      </a:br>
                      <a:r>
                        <a:rPr lang="en-US" sz="1500" dirty="0" err="1" smtClean="0"/>
                        <a:t>Fluorapatite</a:t>
                      </a:r>
                      <a:r>
                        <a:rPr lang="en-US" sz="1500" dirty="0"/>
                        <a:t>: </a:t>
                      </a:r>
                      <a:r>
                        <a:rPr lang="en-US" sz="1500" dirty="0" smtClean="0"/>
                        <a:t>Ca</a:t>
                      </a:r>
                      <a:r>
                        <a:rPr lang="en-US" sz="1500" baseline="-25000" dirty="0" smtClean="0"/>
                        <a:t>5</a:t>
                      </a:r>
                      <a:r>
                        <a:rPr lang="en-US" sz="1500" dirty="0" smtClean="0"/>
                        <a:t>(PO</a:t>
                      </a:r>
                      <a:r>
                        <a:rPr lang="en-US" sz="1500" baseline="-25000" dirty="0" smtClean="0"/>
                        <a:t>4</a:t>
                      </a:r>
                      <a:r>
                        <a:rPr lang="en-US" sz="1500" dirty="0" smtClean="0"/>
                        <a:t>)</a:t>
                      </a:r>
                      <a:r>
                        <a:rPr lang="en-US" sz="1500" baseline="-25000" dirty="0" smtClean="0"/>
                        <a:t>3</a:t>
                      </a:r>
                      <a:r>
                        <a:rPr lang="en-US" sz="1500" dirty="0" smtClean="0"/>
                        <a:t>F,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dirty="0" err="1" smtClean="0"/>
                        <a:t>Hydroxylapatite</a:t>
                      </a:r>
                      <a:r>
                        <a:rPr lang="en-US" sz="1500" dirty="0" smtClean="0"/>
                        <a:t>: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dirty="0" smtClean="0"/>
                        <a:t>Ca</a:t>
                      </a:r>
                      <a:r>
                        <a:rPr lang="en-US" sz="1500" baseline="-25000" dirty="0" smtClean="0"/>
                        <a:t>5</a:t>
                      </a:r>
                      <a:r>
                        <a:rPr lang="en-US" sz="1500" dirty="0" smtClean="0"/>
                        <a:t>(PO</a:t>
                      </a:r>
                      <a:r>
                        <a:rPr lang="en-US" sz="1500" baseline="-25000" dirty="0" smtClean="0"/>
                        <a:t>4</a:t>
                      </a:r>
                      <a:r>
                        <a:rPr lang="en-US" sz="1500" dirty="0" smtClean="0"/>
                        <a:t>)</a:t>
                      </a:r>
                      <a:r>
                        <a:rPr lang="en-US" sz="1500" baseline="-25000" dirty="0" smtClean="0"/>
                        <a:t>3</a:t>
                      </a:r>
                      <a:r>
                        <a:rPr lang="en-US" sz="1500" dirty="0" smtClean="0"/>
                        <a:t>(OH),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dirty="0" err="1" smtClean="0"/>
                        <a:t>Chlorapatite</a:t>
                      </a:r>
                      <a:r>
                        <a:rPr lang="en-US" sz="1500" dirty="0"/>
                        <a:t>: </a:t>
                      </a:r>
                      <a:r>
                        <a:rPr lang="en-US" sz="1500" dirty="0" smtClean="0"/>
                        <a:t>Ca</a:t>
                      </a:r>
                      <a:r>
                        <a:rPr lang="en-US" sz="1500" baseline="-25000" dirty="0" smtClean="0"/>
                        <a:t>5</a:t>
                      </a:r>
                      <a:r>
                        <a:rPr lang="en-US" sz="1500" dirty="0" smtClean="0"/>
                        <a:t>(PO</a:t>
                      </a:r>
                      <a:r>
                        <a:rPr lang="en-US" sz="1500" baseline="-25000" dirty="0" smtClean="0"/>
                        <a:t>4</a:t>
                      </a:r>
                      <a:r>
                        <a:rPr lang="en-US" sz="1500" dirty="0" smtClean="0"/>
                        <a:t>)</a:t>
                      </a:r>
                      <a:r>
                        <a:rPr lang="en-US" sz="1500" baseline="-25000" dirty="0" smtClean="0"/>
                        <a:t>3</a:t>
                      </a:r>
                      <a:r>
                        <a:rPr lang="en-US" sz="1500" dirty="0" smtClean="0"/>
                        <a:t>Cl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dirty="0" smtClean="0"/>
                        <a:t>Carbonate-rich apatite/</a:t>
                      </a:r>
                      <a:r>
                        <a:rPr lang="en-US" sz="1500" dirty="0" err="1" smtClean="0"/>
                        <a:t>francolite</a:t>
                      </a:r>
                      <a:r>
                        <a:rPr lang="en-US" sz="1500" dirty="0" smtClean="0"/>
                        <a:t>: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dirty="0" smtClean="0"/>
                        <a:t>Ca</a:t>
                      </a:r>
                      <a:r>
                        <a:rPr lang="en-US" sz="1500" baseline="-25000" dirty="0" smtClean="0"/>
                        <a:t>5</a:t>
                      </a:r>
                      <a:r>
                        <a:rPr lang="en-US" sz="1500" dirty="0" smtClean="0"/>
                        <a:t>(PO</a:t>
                      </a:r>
                      <a:r>
                        <a:rPr lang="en-US" sz="1500" baseline="-25000" dirty="0" smtClean="0"/>
                        <a:t>4</a:t>
                      </a:r>
                      <a:r>
                        <a:rPr lang="en-US" sz="1500" dirty="0" smtClean="0"/>
                        <a:t>,CO</a:t>
                      </a:r>
                      <a:r>
                        <a:rPr lang="en-US" sz="1500" baseline="-25000" dirty="0" smtClean="0"/>
                        <a:t>3</a:t>
                      </a:r>
                      <a:r>
                        <a:rPr lang="en-US" sz="1500" dirty="0" smtClean="0"/>
                        <a:t>)</a:t>
                      </a:r>
                      <a:r>
                        <a:rPr lang="en-US" sz="1500" baseline="-25000" dirty="0" smtClean="0"/>
                        <a:t>3</a:t>
                      </a:r>
                      <a:r>
                        <a:rPr lang="en-US" sz="1500" dirty="0" smtClean="0"/>
                        <a:t>(F,O</a:t>
                      </a:r>
                      <a:r>
                        <a:rPr lang="en-US" sz="1500" dirty="0"/>
                        <a:t>)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9647831"/>
                  </a:ext>
                </a:extLst>
              </a:tr>
              <a:tr h="186867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Hexagonal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52093782"/>
                  </a:ext>
                </a:extLst>
              </a:tr>
              <a:tr h="536333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Uses</a:t>
                      </a:r>
                      <a:endParaRPr lang="en-US" sz="1500"/>
                    </a:p>
                  </a:txBody>
                  <a:tcPr marL="6067" marR="6067" marT="6067" marB="6067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Fertilizer, phosphoric acid, hydrofluoric acid, gemstones, ore of rare earth elements, pigments, gemstone. Serves as a hardness of 5 on the Mohs Hardness Scale.</a:t>
                      </a:r>
                    </a:p>
                  </a:txBody>
                  <a:tcPr marL="6067" marR="6067" marT="6067" marB="6067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46587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843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6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LIMONITE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>
          <a:xfrm>
            <a:off x="923730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1708688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Home 13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www.psibertrip.com/geology/minerals/Limonite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299" y="1269159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575396"/>
              </p:ext>
            </p:extLst>
          </p:nvPr>
        </p:nvGraphicFramePr>
        <p:xfrm>
          <a:off x="3998665" y="1269159"/>
          <a:ext cx="7973568" cy="4681841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4078011026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80005339"/>
                    </a:ext>
                  </a:extLst>
                </a:gridCol>
              </a:tblGrid>
              <a:tr h="33903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Limonite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574491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Amorphous, </a:t>
                      </a:r>
                      <a:r>
                        <a:rPr lang="en-US" sz="1500" dirty="0" err="1"/>
                        <a:t>mineraloid</a:t>
                      </a:r>
                      <a:endParaRPr lang="en-US" sz="1500" dirty="0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5484560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Color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Yellowish brown to brown to black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67180998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Yellowish brown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963376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Dull to earthy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59754743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Opaque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4859176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Does not cleave because it has an amorphous structure.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5134241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 to 5 (weathered material can be deceptively soft)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6919000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2.7 to 4.3 (varies due to impurities)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8297146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Variable - can be yellow-brown, brown, reddish brown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33051630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 hydrated iron oxide of variable composition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60333737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Amorphous to cryptocrystalline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05499718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Uses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Ocher pigments, a minor ore of iron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66577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324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HEMATITE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>
          <a:xfrm>
            <a:off x="933061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1718019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Home 13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itc.gsw.edu/faculty/tweiland/hematit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959" y="1314970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87859"/>
              </p:ext>
            </p:extLst>
          </p:nvPr>
        </p:nvGraphicFramePr>
        <p:xfrm>
          <a:off x="4007995" y="1314970"/>
          <a:ext cx="7973568" cy="4407404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2700187742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3629257345"/>
                    </a:ext>
                  </a:extLst>
                </a:gridCol>
              </a:tblGrid>
              <a:tr h="27885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Hematite</a:t>
                      </a:r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90067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Oxide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30757363"/>
                  </a:ext>
                </a:extLst>
              </a:tr>
              <a:tr h="539608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  <a:endParaRPr lang="en-US" sz="1500" dirty="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Black to steel-gray to silver; red to reddish brown to black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67860959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Red to reddish brown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5344437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Luster</a:t>
                      </a:r>
                      <a:endParaRPr lang="en-US" sz="1500" dirty="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Metallic, submetallic, earthy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62809420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Opaque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3523714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None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7808519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5 to 6.5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68304537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5.0 to 5.3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4478606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Red streak, specific gravity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45535740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Fe</a:t>
                      </a:r>
                      <a:r>
                        <a:rPr lang="en-US" sz="1500" baseline="-25000" dirty="0"/>
                        <a:t>2</a:t>
                      </a:r>
                      <a:r>
                        <a:rPr lang="en-US" sz="1500" dirty="0"/>
                        <a:t>O</a:t>
                      </a:r>
                      <a:r>
                        <a:rPr lang="en-US" sz="1500" baseline="-25000" dirty="0"/>
                        <a:t>3</a:t>
                      </a:r>
                      <a:endParaRPr lang="en-US" sz="1500" dirty="0"/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7442105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Trigonal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1287449"/>
                  </a:ext>
                </a:extLst>
              </a:tr>
              <a:tr h="8003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Uses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The most important ore of iron. Pigment, heavy media separation, radiation shielding, ballast, polishing compounds, a minor gemstone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8613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575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54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HONRNBLENDE</a:t>
            </a:r>
            <a:endParaRPr lang="en-US" sz="1400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23731" y="6126488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08689" y="6126487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www.psibertrip.com/geology/minerals/Hornblende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959" y="1289016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764840"/>
              </p:ext>
            </p:extLst>
          </p:nvPr>
        </p:nvGraphicFramePr>
        <p:xfrm>
          <a:off x="4007995" y="1289016"/>
          <a:ext cx="7973568" cy="4407406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3556303458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487388227"/>
                    </a:ext>
                  </a:extLst>
                </a:gridCol>
              </a:tblGrid>
              <a:tr h="31655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Hornblende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566491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Silicate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0073434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Color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Usually black, dark green, dark brown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9532933"/>
                  </a:ext>
                </a:extLst>
              </a:tr>
              <a:tr h="6087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White, colorless - (brittle, often leaves cleavage debris behind instead of a streak)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9328562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Vitreous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2447254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Translucent to nearly opaque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993670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Two directions intersecting at 124 and 56 degrees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10619053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5 to 6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10435538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2.9 to 3.5 (varies depending upon composition)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6699791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Cleavage, color, elongate habit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54280972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(</a:t>
                      </a:r>
                      <a:r>
                        <a:rPr lang="en-US" sz="1500" dirty="0" err="1"/>
                        <a:t>Ca,Na</a:t>
                      </a:r>
                      <a:r>
                        <a:rPr lang="en-US" sz="1500" dirty="0"/>
                        <a:t>)</a:t>
                      </a:r>
                      <a:r>
                        <a:rPr lang="en-US" sz="1500" baseline="-25000" dirty="0"/>
                        <a:t>2–3</a:t>
                      </a:r>
                      <a:r>
                        <a:rPr lang="en-US" sz="1500" dirty="0"/>
                        <a:t>(</a:t>
                      </a:r>
                      <a:r>
                        <a:rPr lang="en-US" sz="1500" dirty="0" err="1"/>
                        <a:t>Mg,Fe,Al</a:t>
                      </a:r>
                      <a:r>
                        <a:rPr lang="en-US" sz="1500" dirty="0"/>
                        <a:t>)</a:t>
                      </a:r>
                      <a:r>
                        <a:rPr lang="en-US" sz="1500" baseline="-25000" dirty="0"/>
                        <a:t>5</a:t>
                      </a:r>
                      <a:r>
                        <a:rPr lang="en-US" sz="1500" dirty="0"/>
                        <a:t>(</a:t>
                      </a:r>
                      <a:r>
                        <a:rPr lang="en-US" sz="1500" dirty="0" err="1"/>
                        <a:t>Al,Si</a:t>
                      </a:r>
                      <a:r>
                        <a:rPr lang="en-US" sz="1500" dirty="0"/>
                        <a:t>)</a:t>
                      </a:r>
                      <a:r>
                        <a:rPr lang="en-US" sz="1500" baseline="-25000" dirty="0"/>
                        <a:t>8</a:t>
                      </a:r>
                      <a:r>
                        <a:rPr lang="en-US" sz="1500" dirty="0"/>
                        <a:t>O</a:t>
                      </a:r>
                      <a:r>
                        <a:rPr lang="en-US" sz="1500" baseline="-25000" dirty="0"/>
                        <a:t>22</a:t>
                      </a:r>
                      <a:r>
                        <a:rPr lang="en-US" sz="1500" dirty="0"/>
                        <a:t>(OH,F)</a:t>
                      </a:r>
                      <a:r>
                        <a:rPr lang="en-US" sz="1500" baseline="-25000" dirty="0"/>
                        <a:t>2</a:t>
                      </a:r>
                      <a:endParaRPr lang="en-US" sz="1500" dirty="0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41679599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Monoclinic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9786601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Uses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Very little industrial use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2212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955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54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AUGITE</a:t>
            </a:r>
            <a:endParaRPr lang="en-US" sz="1400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23730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08688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alancolville.com/mineral/augite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 t="10639" r="27409" b="27648"/>
          <a:stretch>
            <a:fillRect/>
          </a:stretch>
        </p:blipFill>
        <p:spPr bwMode="auto">
          <a:xfrm>
            <a:off x="158988" y="1289016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788815"/>
              </p:ext>
            </p:extLst>
          </p:nvPr>
        </p:nvGraphicFramePr>
        <p:xfrm>
          <a:off x="3975576" y="1276228"/>
          <a:ext cx="7973568" cy="5208548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1582132172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51132733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Augite</a:t>
                      </a:r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384206"/>
                  </a:ext>
                </a:extLst>
              </a:tr>
              <a:tr h="21246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 single chain inosilicate</a:t>
                      </a: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15372840"/>
                  </a:ext>
                </a:extLst>
              </a:tr>
              <a:tr h="21246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  <a:endParaRPr lang="en-US" sz="1500" dirty="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Dark green, black, brown</a:t>
                      </a: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36535712"/>
                  </a:ext>
                </a:extLst>
              </a:tr>
              <a:tr h="1007126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Streak</a:t>
                      </a:r>
                      <a:endParaRPr lang="en-US" sz="1500" dirty="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White to gray to very pale green. Augite is often brittle, breaking into splintery fragments on the streak plate. These can be observed with a hand lens. Rubbing the debris with a finger produces a gritty feel with a fine white powder beneath.</a:t>
                      </a: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2014576"/>
                  </a:ext>
                </a:extLst>
              </a:tr>
              <a:tr h="41112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Vitreous on cleavage and crystal faces. Dull on other surfaces.</a:t>
                      </a: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94930439"/>
                  </a:ext>
                </a:extLst>
              </a:tr>
              <a:tr h="21246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Usually translucent to opaque. Rarely transparent.</a:t>
                      </a: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4097539"/>
                  </a:ext>
                </a:extLst>
              </a:tr>
              <a:tr h="41112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Prismatic in two directions that intersect at slightly less than 90 degrees.</a:t>
                      </a: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85417304"/>
                  </a:ext>
                </a:extLst>
              </a:tr>
              <a:tr h="21246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5.5 to 6</a:t>
                      </a: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51973682"/>
                  </a:ext>
                </a:extLst>
              </a:tr>
              <a:tr h="21246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3.2 to 3.6</a:t>
                      </a: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61762111"/>
                  </a:ext>
                </a:extLst>
              </a:tr>
              <a:tr h="41112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Two cleavage directions intersecting at slightly less than 90 degrees. Green to black color. Specific gravity.</a:t>
                      </a: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2949570"/>
                  </a:ext>
                </a:extLst>
              </a:tr>
              <a:tr h="41112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A complex silicate.</a:t>
                      </a:r>
                      <a:br>
                        <a:rPr lang="it-IT" sz="1500" dirty="0"/>
                      </a:br>
                      <a:r>
                        <a:rPr lang="it-IT" sz="1500" dirty="0"/>
                        <a:t>(Ca,Na)(Mg,Fe,Al)(Si,Al)</a:t>
                      </a:r>
                      <a:r>
                        <a:rPr lang="it-IT" sz="1500" baseline="-25000" dirty="0"/>
                        <a:t>2</a:t>
                      </a:r>
                      <a:r>
                        <a:rPr lang="it-IT" sz="1500" dirty="0"/>
                        <a:t>O</a:t>
                      </a:r>
                      <a:r>
                        <a:rPr lang="it-IT" sz="1500" baseline="-25000" dirty="0"/>
                        <a:t>6</a:t>
                      </a:r>
                      <a:endParaRPr lang="it-IT" sz="1500" dirty="0"/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2541831"/>
                  </a:ext>
                </a:extLst>
              </a:tr>
              <a:tr h="21246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Monoclinic</a:t>
                      </a: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5026662"/>
                  </a:ext>
                </a:extLst>
              </a:tr>
              <a:tr h="21246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Uses</a:t>
                      </a:r>
                      <a:endParaRPr lang="en-US" sz="150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No significant commercial use.</a:t>
                      </a: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3515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389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0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54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POTASSIUM FELDSPAR</a:t>
            </a:r>
            <a:endParaRPr lang="en-US" sz="1400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42392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27350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www.psibertrip.com/geology/minerals/Orthaclase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959" y="1029543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330890"/>
              </p:ext>
            </p:extLst>
          </p:nvPr>
        </p:nvGraphicFramePr>
        <p:xfrm>
          <a:off x="3975576" y="1276228"/>
          <a:ext cx="7973568" cy="3424945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1582132172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51132733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Augite</a:t>
                      </a:r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384206"/>
                  </a:ext>
                </a:extLst>
              </a:tr>
              <a:tr h="21246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A single chain inosilicate</a:t>
                      </a: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15372840"/>
                  </a:ext>
                </a:extLst>
              </a:tr>
              <a:tr h="21246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  <a:endParaRPr lang="en-US" sz="1500" dirty="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pink, white, gray, brown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36535712"/>
                  </a:ext>
                </a:extLst>
              </a:tr>
              <a:tr h="33950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Streak</a:t>
                      </a:r>
                      <a:endParaRPr lang="en-US" sz="1500" dirty="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white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2014576"/>
                  </a:ext>
                </a:extLst>
              </a:tr>
              <a:tr h="41112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Vitreous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94930439"/>
                  </a:ext>
                </a:extLst>
              </a:tr>
              <a:tr h="21246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Diaphaneity</a:t>
                      </a:r>
                      <a:endParaRPr lang="en-US" sz="1500" dirty="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opaque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4097539"/>
                  </a:ext>
                </a:extLst>
              </a:tr>
              <a:tr h="41112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dirty="0" smtClean="0">
                          <a:solidFill>
                            <a:schemeClr val="tx1"/>
                          </a:solidFill>
                          <a:effectLst/>
                        </a:rPr>
                        <a:t>two 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or three</a:t>
                      </a:r>
                    </a:p>
                  </a:txBody>
                  <a:tcPr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85417304"/>
                  </a:ext>
                </a:extLst>
              </a:tr>
              <a:tr h="21246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6.0–6.5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51973682"/>
                  </a:ext>
                </a:extLst>
              </a:tr>
              <a:tr h="21246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dirty="0" smtClean="0">
                          <a:solidFill>
                            <a:schemeClr val="tx1"/>
                          </a:solidFill>
                          <a:effectLst/>
                        </a:rPr>
                        <a:t>2.55–2.76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61762111"/>
                  </a:ext>
                </a:extLst>
              </a:tr>
              <a:tr h="411128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Composition</a:t>
                      </a:r>
                      <a:endParaRPr lang="en-US" sz="1500" dirty="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en-US" sz="15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AlSi</a:t>
                      </a:r>
                      <a:r>
                        <a:rPr lang="en-US" sz="1500" b="0" i="0" u="none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5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500" b="0" i="0" u="none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en-US" sz="15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– </a:t>
                      </a:r>
                      <a:r>
                        <a:rPr lang="en-US" sz="15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5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AlSi</a:t>
                      </a:r>
                      <a:r>
                        <a:rPr lang="en-US" sz="1500" b="0" i="0" u="none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5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500" b="0" i="0" u="none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en-US" sz="15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– </a:t>
                      </a:r>
                      <a:r>
                        <a:rPr lang="en-US" sz="15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</a:t>
                      </a:r>
                      <a:r>
                        <a:rPr lang="en-US" sz="15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en-US" sz="1500" b="0" i="0" u="none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5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</a:t>
                      </a:r>
                      <a:r>
                        <a:rPr lang="en-US" sz="1500" b="0" i="0" u="none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5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500" b="0" i="0" u="none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it-IT" sz="1500" u="none" dirty="0">
                        <a:solidFill>
                          <a:schemeClr val="tx1"/>
                        </a:solidFill>
                      </a:endParaRP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2541831"/>
                  </a:ext>
                </a:extLst>
              </a:tr>
              <a:tr h="21246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Triclinic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 or </a:t>
                      </a:r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monoclinic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5026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789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0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GRAPHITE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Home 10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>
          <a:xfrm>
            <a:off x="923731" y="601546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1708689" y="601546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http://www.tasaclips.com/photos/minerals/graphite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299" y="1289016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088348"/>
              </p:ext>
            </p:extLst>
          </p:nvPr>
        </p:nvGraphicFramePr>
        <p:xfrm>
          <a:off x="3998665" y="1289016"/>
          <a:ext cx="7973568" cy="4407403"/>
        </p:xfrm>
        <a:graphic>
          <a:graphicData uri="http://schemas.openxmlformats.org/drawingml/2006/table">
            <a:tbl>
              <a:tblPr/>
              <a:tblGrid>
                <a:gridCol w="3979008">
                  <a:extLst>
                    <a:ext uri="{9D8B030D-6E8A-4147-A177-3AD203B41FA5}">
                      <a16:colId xmlns:a16="http://schemas.microsoft.com/office/drawing/2014/main" val="3623627526"/>
                    </a:ext>
                  </a:extLst>
                </a:gridCol>
                <a:gridCol w="3994560">
                  <a:extLst>
                    <a:ext uri="{9D8B030D-6E8A-4147-A177-3AD203B41FA5}">
                      <a16:colId xmlns:a16="http://schemas.microsoft.com/office/drawing/2014/main" val="3331334575"/>
                    </a:ext>
                  </a:extLst>
                </a:gridCol>
              </a:tblGrid>
              <a:tr h="29639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Graphite</a:t>
                      </a:r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211260"/>
                  </a:ext>
                </a:extLst>
              </a:tr>
              <a:tr h="296393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Native element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5698228"/>
                  </a:ext>
                </a:extLst>
              </a:tr>
              <a:tr h="296393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Color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Steel gray to black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1886882"/>
                  </a:ext>
                </a:extLst>
              </a:tr>
              <a:tr h="296393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Streak</a:t>
                      </a:r>
                      <a:endParaRPr lang="en-US" sz="1500" dirty="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Black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548903"/>
                  </a:ext>
                </a:extLst>
              </a:tr>
              <a:tr h="296393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Luster</a:t>
                      </a:r>
                      <a:endParaRPr lang="en-US" sz="1500" dirty="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Metallic, sometimes earthy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5574315"/>
                  </a:ext>
                </a:extLst>
              </a:tr>
              <a:tr h="296393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Opaque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8561420"/>
                  </a:ext>
                </a:extLst>
              </a:tr>
              <a:tr h="296393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Perfect in one direction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3281720"/>
                  </a:ext>
                </a:extLst>
              </a:tr>
              <a:tr h="296393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 to 2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55393917"/>
                  </a:ext>
                </a:extLst>
              </a:tr>
              <a:tr h="296393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2.1 to 2.3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1334012"/>
                  </a:ext>
                </a:extLst>
              </a:tr>
              <a:tr h="296393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Color, streak, slippery feel, specific gravity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6359285"/>
                  </a:ext>
                </a:extLst>
              </a:tr>
              <a:tr h="296393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67279757"/>
                  </a:ext>
                </a:extLst>
              </a:tr>
              <a:tr h="296393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Hexagonal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71885479"/>
                  </a:ext>
                </a:extLst>
              </a:tr>
              <a:tr h="85068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Uses</a:t>
                      </a:r>
                      <a:endParaRPr lang="en-US" sz="1500" dirty="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Used to manufacture heat and chemical resistant containers and other objects. Battery anodes. A dry lubricant. The "lead" in pencils.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72636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77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54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PLAGIOCLASE FELDSPAR</a:t>
            </a:r>
            <a:endParaRPr lang="en-US" sz="5400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61053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46011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www.psibertrip.com/geology/minerals/Plagioclase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299" y="1289016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350910"/>
              </p:ext>
            </p:extLst>
          </p:nvPr>
        </p:nvGraphicFramePr>
        <p:xfrm>
          <a:off x="3975576" y="1276228"/>
          <a:ext cx="7973568" cy="3424945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1582132172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51132733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Augite</a:t>
                      </a:r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384206"/>
                  </a:ext>
                </a:extLst>
              </a:tr>
              <a:tr h="21246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A single chain inosilicate</a:t>
                      </a: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15372840"/>
                  </a:ext>
                </a:extLst>
              </a:tr>
              <a:tr h="21246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  <a:endParaRPr lang="en-US" sz="1500" dirty="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pink, white, gray, brown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36535712"/>
                  </a:ext>
                </a:extLst>
              </a:tr>
              <a:tr h="33950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Streak</a:t>
                      </a:r>
                      <a:endParaRPr lang="en-US" sz="1500" dirty="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white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2014576"/>
                  </a:ext>
                </a:extLst>
              </a:tr>
              <a:tr h="41112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Vitreous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94930439"/>
                  </a:ext>
                </a:extLst>
              </a:tr>
              <a:tr h="21246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Diaphaneity</a:t>
                      </a:r>
                      <a:endParaRPr lang="en-US" sz="1500" dirty="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opaque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4097539"/>
                  </a:ext>
                </a:extLst>
              </a:tr>
              <a:tr h="41112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dirty="0" smtClean="0">
                          <a:solidFill>
                            <a:schemeClr val="tx1"/>
                          </a:solidFill>
                          <a:effectLst/>
                        </a:rPr>
                        <a:t>two 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or three</a:t>
                      </a:r>
                    </a:p>
                  </a:txBody>
                  <a:tcPr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85417304"/>
                  </a:ext>
                </a:extLst>
              </a:tr>
              <a:tr h="21246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6.0–6.5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51973682"/>
                  </a:ext>
                </a:extLst>
              </a:tr>
              <a:tr h="21246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dirty="0" smtClean="0">
                          <a:solidFill>
                            <a:schemeClr val="tx1"/>
                          </a:solidFill>
                          <a:effectLst/>
                        </a:rPr>
                        <a:t>2.55–2.76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61762111"/>
                  </a:ext>
                </a:extLst>
              </a:tr>
              <a:tr h="411128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Composition</a:t>
                      </a:r>
                      <a:endParaRPr lang="en-US" sz="1500" dirty="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en-US" sz="15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AlSi</a:t>
                      </a:r>
                      <a:r>
                        <a:rPr lang="en-US" sz="1500" b="0" i="0" u="none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5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500" b="0" i="0" u="none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en-US" sz="15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– </a:t>
                      </a:r>
                      <a:r>
                        <a:rPr lang="en-US" sz="15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5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AlSi</a:t>
                      </a:r>
                      <a:r>
                        <a:rPr lang="en-US" sz="1500" b="0" i="0" u="none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5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500" b="0" i="0" u="none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en-US" sz="15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– </a:t>
                      </a:r>
                      <a:r>
                        <a:rPr lang="en-US" sz="15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</a:t>
                      </a:r>
                      <a:r>
                        <a:rPr lang="en-US" sz="15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en-US" sz="1500" b="0" i="0" u="none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5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</a:t>
                      </a:r>
                      <a:r>
                        <a:rPr lang="en-US" sz="1500" b="0" i="0" u="none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5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500" b="0" i="0" u="none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it-IT" sz="1500" u="none" dirty="0">
                        <a:solidFill>
                          <a:schemeClr val="tx1"/>
                        </a:solidFill>
                      </a:endParaRPr>
                    </a:p>
                  </a:txBody>
                  <a:tcPr marL="6898" marR="6898" marT="6898" marB="689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2541831"/>
                  </a:ext>
                </a:extLst>
              </a:tr>
              <a:tr h="21246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6898" marR="6898" marT="6898" marB="689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Triclinic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 or </a:t>
                      </a:r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monoclinic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5026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864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54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OLIVINE</a:t>
            </a:r>
            <a:endParaRPr lang="en-US" sz="1400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1051455" y="601546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836413" y="601546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upload.wikimedia.org/wikipedia/commons/4/40/Peridotitic_mantle_xenolith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446" y="1289016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736713"/>
              </p:ext>
            </p:extLst>
          </p:nvPr>
        </p:nvGraphicFramePr>
        <p:xfrm>
          <a:off x="4028492" y="1289016"/>
          <a:ext cx="7973568" cy="4767694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220014077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1933308216"/>
                    </a:ext>
                  </a:extLst>
                </a:gridCol>
              </a:tblGrid>
              <a:tr h="27885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Olivine</a:t>
                      </a:r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843414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Classification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Silicate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9077442"/>
                  </a:ext>
                </a:extLst>
              </a:tr>
              <a:tr h="53960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Color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Usually olive green, but can be yellow-green to bright green; iron-rich specimens are brownish green to brown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5878147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Colorless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38354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Vitreous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53973557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Transparent to translucent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71592877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Poor cleavage, brittle with </a:t>
                      </a:r>
                      <a:r>
                        <a:rPr lang="en-US" sz="1500" dirty="0" err="1"/>
                        <a:t>conchoidal</a:t>
                      </a:r>
                      <a:r>
                        <a:rPr lang="en-US" sz="1500" dirty="0"/>
                        <a:t> fracture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9068091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6.5 to 7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6425592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3.2 to 4.4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2046277"/>
                  </a:ext>
                </a:extLst>
              </a:tr>
              <a:tr h="53960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Green color, vitreous luster, </a:t>
                      </a:r>
                      <a:r>
                        <a:rPr lang="en-US" sz="1500" dirty="0" err="1"/>
                        <a:t>conchoidal</a:t>
                      </a:r>
                      <a:r>
                        <a:rPr lang="en-US" sz="1500" dirty="0"/>
                        <a:t> fracture, granular texture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21118881"/>
                  </a:ext>
                </a:extLst>
              </a:tr>
              <a:tr h="53960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Typically (Mg, Fe)</a:t>
                      </a:r>
                      <a:r>
                        <a:rPr lang="en-US" sz="1500" baseline="-25000" dirty="0"/>
                        <a:t>2</a:t>
                      </a:r>
                      <a:r>
                        <a:rPr lang="en-US" sz="1500" dirty="0"/>
                        <a:t>SiO</a:t>
                      </a:r>
                      <a:r>
                        <a:rPr lang="en-US" sz="1500" baseline="-25000" dirty="0"/>
                        <a:t>4</a:t>
                      </a:r>
                      <a:r>
                        <a:rPr lang="en-US" sz="1500" dirty="0"/>
                        <a:t>. Ca, </a:t>
                      </a:r>
                      <a:r>
                        <a:rPr lang="en-US" sz="1500" dirty="0" err="1"/>
                        <a:t>Mn</a:t>
                      </a:r>
                      <a:r>
                        <a:rPr lang="en-US" sz="1500" dirty="0"/>
                        <a:t>, and Ni rarely occupy the Mg and Fe positions.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0902709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Orthorhombic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44094969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Uses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Gemstones, a declining use in bricks and refractory sand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99339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1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3918856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54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EPIDOTE</a:t>
            </a:r>
            <a:endParaRPr lang="en-US" sz="1400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51722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36680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 descr="http://www.watzlminerals.com/updates/update-09-06-07-alpin/big/208a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299" y="1289016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Action Button: Home 14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704829"/>
              </p:ext>
            </p:extLst>
          </p:nvPr>
        </p:nvGraphicFramePr>
        <p:xfrm>
          <a:off x="3921968" y="1289016"/>
          <a:ext cx="7973568" cy="4407406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3480601652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2802870269"/>
                    </a:ext>
                  </a:extLst>
                </a:gridCol>
              </a:tblGrid>
              <a:tr h="31655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Epidote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279771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Silicate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35434927"/>
                  </a:ext>
                </a:extLst>
              </a:tr>
              <a:tr h="6087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Color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Usually yellowish green to pistachio green, sometimes brownish green to black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05964615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Colorless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19769321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Vitreous to resinous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26506639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Transparent to translucent to nearly opaque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24089033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Perfect in one direction, imperfect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04419745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6 to 7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9329063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3.3 to 3.5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713521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Color, cleavage, specific gravity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4796607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Ca</a:t>
                      </a:r>
                      <a:r>
                        <a:rPr lang="en-US" sz="1500" baseline="-25000" dirty="0"/>
                        <a:t>2</a:t>
                      </a:r>
                      <a:r>
                        <a:rPr lang="en-US" sz="1500" dirty="0"/>
                        <a:t>(Al</a:t>
                      </a:r>
                      <a:r>
                        <a:rPr lang="en-US" sz="1500" baseline="-25000" dirty="0"/>
                        <a:t>2</a:t>
                      </a:r>
                      <a:r>
                        <a:rPr lang="en-US" sz="1500" dirty="0"/>
                        <a:t>,Fe)(SiO</a:t>
                      </a:r>
                      <a:r>
                        <a:rPr lang="en-US" sz="1500" baseline="-25000" dirty="0"/>
                        <a:t>4</a:t>
                      </a:r>
                      <a:r>
                        <a:rPr lang="en-US" sz="1500" dirty="0"/>
                        <a:t>)(Si</a:t>
                      </a:r>
                      <a:r>
                        <a:rPr lang="en-US" sz="1500" baseline="-25000" dirty="0"/>
                        <a:t>2</a:t>
                      </a:r>
                      <a:r>
                        <a:rPr lang="en-US" sz="1500" dirty="0"/>
                        <a:t>O</a:t>
                      </a:r>
                      <a:r>
                        <a:rPr lang="en-US" sz="1500" baseline="-25000" dirty="0"/>
                        <a:t>7</a:t>
                      </a:r>
                      <a:r>
                        <a:rPr lang="en-US" sz="1500" dirty="0"/>
                        <a:t>)O(OH)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1337740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Monoclinic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22978902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Uses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Semiprecious gem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47186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66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0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54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QUARTZ</a:t>
            </a:r>
            <a:endParaRPr lang="en-US" sz="5400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>
          <a:xfrm>
            <a:off x="1009177" y="6126488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1794135" y="6126487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http://www.psibertrip.com/geology/minerals/Quartz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91" y="1424406"/>
            <a:ext cx="1998180" cy="4147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Action Button: Home 21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689001"/>
              </p:ext>
            </p:extLst>
          </p:nvPr>
        </p:nvGraphicFramePr>
        <p:xfrm>
          <a:off x="2617438" y="1424406"/>
          <a:ext cx="7973568" cy="4664609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3288476894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1578268718"/>
                    </a:ext>
                  </a:extLst>
                </a:gridCol>
              </a:tblGrid>
              <a:tr h="27883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Quartz</a:t>
                      </a:r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313667"/>
                  </a:ext>
                </a:extLst>
              </a:tr>
              <a:tr h="278838">
                <a:tc>
                  <a:txBody>
                    <a:bodyPr/>
                    <a:lstStyle/>
                    <a:p>
                      <a:pPr algn="ctr"/>
                      <a:r>
                        <a:rPr lang="en-US" sz="1700" b="1"/>
                        <a:t>Chemical Classification</a:t>
                      </a:r>
                      <a:endParaRPr lang="en-US" sz="17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Silicate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3572573"/>
                  </a:ext>
                </a:extLst>
              </a:tr>
              <a:tr h="800515">
                <a:tc>
                  <a:txBody>
                    <a:bodyPr/>
                    <a:lstStyle/>
                    <a:p>
                      <a:pPr algn="ctr"/>
                      <a:r>
                        <a:rPr lang="en-US" sz="1700" b="1"/>
                        <a:t>Color</a:t>
                      </a:r>
                      <a:endParaRPr lang="en-US" sz="17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Quartz occurs in virtually every color. Common colors are clear, white, gray, purple, yellow, brown, black, pink, green, red.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53504027"/>
                  </a:ext>
                </a:extLst>
              </a:tr>
              <a:tr h="278838">
                <a:tc>
                  <a:txBody>
                    <a:bodyPr/>
                    <a:lstStyle/>
                    <a:p>
                      <a:pPr algn="ctr"/>
                      <a:r>
                        <a:rPr lang="en-US" sz="1700" b="1"/>
                        <a:t>Streak</a:t>
                      </a:r>
                      <a:endParaRPr lang="en-US" sz="17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Colorless (harder than the streak plate)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5505586"/>
                  </a:ext>
                </a:extLst>
              </a:tr>
              <a:tr h="278838">
                <a:tc>
                  <a:txBody>
                    <a:bodyPr/>
                    <a:lstStyle/>
                    <a:p>
                      <a:pPr algn="ctr"/>
                      <a:r>
                        <a:rPr lang="en-US" sz="1700" b="1"/>
                        <a:t>Luster</a:t>
                      </a:r>
                      <a:endParaRPr lang="en-US" sz="17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Vitreous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434039"/>
                  </a:ext>
                </a:extLst>
              </a:tr>
              <a:tr h="278838">
                <a:tc>
                  <a:txBody>
                    <a:bodyPr/>
                    <a:lstStyle/>
                    <a:p>
                      <a:pPr algn="ctr"/>
                      <a:r>
                        <a:rPr lang="en-US" sz="1700" b="1"/>
                        <a:t>Diaphaneity</a:t>
                      </a:r>
                      <a:endParaRPr lang="en-US" sz="17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Transparent to translucent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59774263"/>
                  </a:ext>
                </a:extLst>
              </a:tr>
              <a:tr h="278838">
                <a:tc>
                  <a:txBody>
                    <a:bodyPr/>
                    <a:lstStyle/>
                    <a:p>
                      <a:pPr algn="ctr"/>
                      <a:r>
                        <a:rPr lang="en-US" sz="1700" b="1"/>
                        <a:t>Cleavage</a:t>
                      </a:r>
                      <a:endParaRPr lang="en-US" sz="17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None - typically breaks with a </a:t>
                      </a:r>
                      <a:r>
                        <a:rPr lang="en-US" sz="1700" dirty="0" err="1"/>
                        <a:t>conchoidal</a:t>
                      </a:r>
                      <a:r>
                        <a:rPr lang="en-US" sz="1700" dirty="0"/>
                        <a:t> fracture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81720379"/>
                  </a:ext>
                </a:extLst>
              </a:tr>
              <a:tr h="278838">
                <a:tc>
                  <a:txBody>
                    <a:bodyPr/>
                    <a:lstStyle/>
                    <a:p>
                      <a:pPr algn="ctr"/>
                      <a:r>
                        <a:rPr lang="en-US" sz="1700" b="1"/>
                        <a:t>Mohs Hardness</a:t>
                      </a:r>
                      <a:endParaRPr lang="en-US" sz="17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50987511"/>
                  </a:ext>
                </a:extLst>
              </a:tr>
              <a:tr h="278838">
                <a:tc>
                  <a:txBody>
                    <a:bodyPr/>
                    <a:lstStyle/>
                    <a:p>
                      <a:pPr algn="ctr"/>
                      <a:r>
                        <a:rPr lang="en-US" sz="1700" b="1"/>
                        <a:t>Specific Gravity</a:t>
                      </a:r>
                      <a:endParaRPr lang="en-US" sz="17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2.6 to 2.7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55101427"/>
                  </a:ext>
                </a:extLst>
              </a:tr>
              <a:tr h="278838">
                <a:tc>
                  <a:txBody>
                    <a:bodyPr/>
                    <a:lstStyle/>
                    <a:p>
                      <a:pPr algn="ctr"/>
                      <a:r>
                        <a:rPr lang="en-US" sz="1700" b="1"/>
                        <a:t>Diagnostic Properties</a:t>
                      </a:r>
                      <a:endParaRPr lang="en-US" sz="17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/>
                        <a:t>Conchoidal</a:t>
                      </a:r>
                      <a:r>
                        <a:rPr lang="en-US" sz="1700" dirty="0"/>
                        <a:t> fracture, glassy luster, hardness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65752448"/>
                  </a:ext>
                </a:extLst>
              </a:tr>
              <a:tr h="278838">
                <a:tc>
                  <a:txBody>
                    <a:bodyPr/>
                    <a:lstStyle/>
                    <a:p>
                      <a:pPr algn="ctr"/>
                      <a:r>
                        <a:rPr lang="en-US" sz="1700" b="1"/>
                        <a:t>Chemical Composition</a:t>
                      </a:r>
                      <a:endParaRPr lang="en-US" sz="17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SiO</a:t>
                      </a:r>
                      <a:r>
                        <a:rPr lang="en-US" sz="1700" baseline="-25000" dirty="0"/>
                        <a:t>2</a:t>
                      </a:r>
                      <a:endParaRPr lang="en-US" sz="1700" dirty="0"/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1484119"/>
                  </a:ext>
                </a:extLst>
              </a:tr>
              <a:tr h="278838">
                <a:tc>
                  <a:txBody>
                    <a:bodyPr/>
                    <a:lstStyle/>
                    <a:p>
                      <a:pPr algn="ctr"/>
                      <a:r>
                        <a:rPr lang="en-US" sz="1700" b="1"/>
                        <a:t>Crystal System</a:t>
                      </a:r>
                      <a:endParaRPr lang="en-US" sz="17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Hexagonal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8926465"/>
                  </a:ext>
                </a:extLst>
              </a:tr>
              <a:tr h="539676">
                <a:tc>
                  <a:txBody>
                    <a:bodyPr/>
                    <a:lstStyle/>
                    <a:p>
                      <a:pPr algn="ctr"/>
                      <a:r>
                        <a:rPr lang="en-US" sz="1700" b="1"/>
                        <a:t>Uses</a:t>
                      </a:r>
                      <a:endParaRPr lang="en-US" sz="17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Glass making, abrasive, foundry sand, hydraulic fracturing </a:t>
                      </a:r>
                      <a:r>
                        <a:rPr lang="en-US" sz="1700" dirty="0" err="1"/>
                        <a:t>proppant</a:t>
                      </a:r>
                      <a:r>
                        <a:rPr lang="en-US" sz="1700" dirty="0"/>
                        <a:t>, gemstones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3543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29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06762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0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CHALCEDONY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51722" y="6126488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36680" y="6126487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www.rockhounds.com/rocknet/photos/100_2429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959" y="1314970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576149"/>
              </p:ext>
            </p:extLst>
          </p:nvPr>
        </p:nvGraphicFramePr>
        <p:xfrm>
          <a:off x="4007995" y="1314970"/>
          <a:ext cx="7973568" cy="4407404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3288476894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1578268718"/>
                    </a:ext>
                  </a:extLst>
                </a:gridCol>
              </a:tblGrid>
              <a:tr h="27383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Quartz</a:t>
                      </a:r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313667"/>
                  </a:ext>
                </a:extLst>
              </a:tr>
              <a:tr h="309783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Classification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Silicon dioxide</a:t>
                      </a:r>
                      <a:endParaRPr lang="en-US" sz="1500" dirty="0"/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3572573"/>
                  </a:ext>
                </a:extLst>
              </a:tr>
              <a:tr h="103574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  <a:endParaRPr lang="en-US" sz="1500" dirty="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White, blue, red, green, yellow, orange, brown, pink, purple, gray, black, colorless, and multicolored. Often </a:t>
                      </a:r>
                      <a:r>
                        <a:rPr lang="en-US" sz="15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banded</a:t>
                      </a:r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in many different color combinations, and a few rarer forms are </a:t>
                      </a:r>
                      <a:r>
                        <a:rPr lang="en-US" sz="15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iridescent</a:t>
                      </a:r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500" dirty="0"/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53504027"/>
                  </a:ext>
                </a:extLst>
              </a:tr>
              <a:tr h="309783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White</a:t>
                      </a:r>
                      <a:endParaRPr lang="en-US" sz="1500" dirty="0"/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5505586"/>
                  </a:ext>
                </a:extLst>
              </a:tr>
              <a:tr h="309783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Vitreous</a:t>
                      </a:r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en-US" sz="15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waxy</a:t>
                      </a:r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or </a:t>
                      </a:r>
                      <a:r>
                        <a:rPr lang="en-US" sz="15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dull</a:t>
                      </a:r>
                      <a:endParaRPr lang="en-US" sz="1500" dirty="0"/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434039"/>
                  </a:ext>
                </a:extLst>
              </a:tr>
              <a:tr h="309783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Transparent to opaque</a:t>
                      </a:r>
                      <a:endParaRPr lang="en-US" sz="1500" dirty="0"/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59774263"/>
                  </a:ext>
                </a:extLst>
              </a:tr>
              <a:tr h="309783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None</a:t>
                      </a:r>
                      <a:endParaRPr lang="en-US" sz="1500" dirty="0"/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81720379"/>
                  </a:ext>
                </a:extLst>
              </a:tr>
              <a:tr h="309783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7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50987511"/>
                  </a:ext>
                </a:extLst>
              </a:tr>
              <a:tr h="309783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2.6 to 2.7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55101427"/>
                  </a:ext>
                </a:extLst>
              </a:tr>
              <a:tr h="309783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/>
                        <a:t>Conchoidal</a:t>
                      </a:r>
                      <a:r>
                        <a:rPr lang="en-US" sz="1500" dirty="0"/>
                        <a:t> fracture, glassy luster, hardness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65752448"/>
                  </a:ext>
                </a:extLst>
              </a:tr>
              <a:tr h="309783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SiO</a:t>
                      </a:r>
                      <a:r>
                        <a:rPr lang="en-US" sz="1500" baseline="-25000" dirty="0"/>
                        <a:t>2</a:t>
                      </a:r>
                      <a:endParaRPr lang="en-US" sz="1500" dirty="0"/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1484119"/>
                  </a:ext>
                </a:extLst>
              </a:tr>
              <a:tr h="309783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Hexagonal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8926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680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0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TOURMALINE</a:t>
            </a:r>
            <a:endParaRPr lang="en-US" sz="1600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51723" y="601546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36681" y="601546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http://rayerminerals.homestead.com/files/A150_schorl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298" y="1247624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694046"/>
              </p:ext>
            </p:extLst>
          </p:nvPr>
        </p:nvGraphicFramePr>
        <p:xfrm>
          <a:off x="3987375" y="1247624"/>
          <a:ext cx="7979862" cy="4455128"/>
        </p:xfrm>
        <a:graphic>
          <a:graphicData uri="http://schemas.openxmlformats.org/drawingml/2006/table">
            <a:tbl>
              <a:tblPr/>
              <a:tblGrid>
                <a:gridCol w="3989931">
                  <a:extLst>
                    <a:ext uri="{9D8B030D-6E8A-4147-A177-3AD203B41FA5}">
                      <a16:colId xmlns:a16="http://schemas.microsoft.com/office/drawing/2014/main" val="1033537931"/>
                    </a:ext>
                  </a:extLst>
                </a:gridCol>
                <a:gridCol w="3989931">
                  <a:extLst>
                    <a:ext uri="{9D8B030D-6E8A-4147-A177-3AD203B41FA5}">
                      <a16:colId xmlns:a16="http://schemas.microsoft.com/office/drawing/2014/main" val="542920533"/>
                    </a:ext>
                  </a:extLst>
                </a:gridCol>
              </a:tblGrid>
              <a:tr h="22537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Tourmaline</a:t>
                      </a:r>
                    </a:p>
                  </a:txBody>
                  <a:tcPr marL="7228" marR="7228" marT="7228" marB="722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610014"/>
                  </a:ext>
                </a:extLst>
              </a:tr>
              <a:tr h="22537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Chemical Classification</a:t>
                      </a:r>
                      <a:endParaRPr lang="en-US" sz="1400" dirty="0"/>
                    </a:p>
                  </a:txBody>
                  <a:tcPr marL="7228" marR="7228" marT="7228" marB="722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Boron silicate</a:t>
                      </a:r>
                    </a:p>
                  </a:txBody>
                  <a:tcPr marL="7228" marR="7228" marT="7228" marB="722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51416632"/>
                  </a:ext>
                </a:extLst>
              </a:tr>
              <a:tr h="64752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Color</a:t>
                      </a:r>
                      <a:endParaRPr lang="en-US" sz="1400" dirty="0"/>
                    </a:p>
                  </a:txBody>
                  <a:tcPr marL="7228" marR="7228" marT="7228" marB="722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Black is the most common color. Also occurs in blue, green, yellow, pink, red, orange, purple, brown, and colorless. Single crystals are often zoned.</a:t>
                      </a:r>
                    </a:p>
                  </a:txBody>
                  <a:tcPr marL="7228" marR="7228" marT="7228" marB="722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26719097"/>
                  </a:ext>
                </a:extLst>
              </a:tr>
              <a:tr h="436450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Streak</a:t>
                      </a:r>
                      <a:endParaRPr lang="en-US" sz="1400"/>
                    </a:p>
                  </a:txBody>
                  <a:tcPr marL="7228" marR="7228" marT="7228" marB="722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White when softer than the streak plate. Colorless when harder than the streak plate.</a:t>
                      </a:r>
                    </a:p>
                  </a:txBody>
                  <a:tcPr marL="7228" marR="7228" marT="7228" marB="722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42422668"/>
                  </a:ext>
                </a:extLst>
              </a:tr>
              <a:tr h="225376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Luster</a:t>
                      </a:r>
                      <a:endParaRPr lang="en-US" sz="1400"/>
                    </a:p>
                  </a:txBody>
                  <a:tcPr marL="7228" marR="7228" marT="7228" marB="722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Vitreous</a:t>
                      </a:r>
                    </a:p>
                  </a:txBody>
                  <a:tcPr marL="7228" marR="7228" marT="7228" marB="722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9130665"/>
                  </a:ext>
                </a:extLst>
              </a:tr>
              <a:tr h="225376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Diaphaneity</a:t>
                      </a:r>
                      <a:endParaRPr lang="en-US" sz="1400"/>
                    </a:p>
                  </a:txBody>
                  <a:tcPr marL="7228" marR="7228" marT="7228" marB="722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Transparent to translucent to nearly opaque</a:t>
                      </a:r>
                    </a:p>
                  </a:txBody>
                  <a:tcPr marL="7228" marR="7228" marT="7228" marB="722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50007077"/>
                  </a:ext>
                </a:extLst>
              </a:tr>
              <a:tr h="225376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Cleavage</a:t>
                      </a:r>
                      <a:endParaRPr lang="en-US" sz="1400"/>
                    </a:p>
                  </a:txBody>
                  <a:tcPr marL="7228" marR="7228" marT="7228" marB="722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Indistinct</a:t>
                      </a:r>
                    </a:p>
                  </a:txBody>
                  <a:tcPr marL="7228" marR="7228" marT="7228" marB="722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5603186"/>
                  </a:ext>
                </a:extLst>
              </a:tr>
              <a:tr h="225376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Mohs Hardness</a:t>
                      </a:r>
                      <a:endParaRPr lang="en-US" sz="1400"/>
                    </a:p>
                  </a:txBody>
                  <a:tcPr marL="7228" marR="7228" marT="7228" marB="722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 to 7.5</a:t>
                      </a:r>
                    </a:p>
                  </a:txBody>
                  <a:tcPr marL="7228" marR="7228" marT="7228" marB="722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53502811"/>
                  </a:ext>
                </a:extLst>
              </a:tr>
              <a:tr h="225376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Specific Gravity</a:t>
                      </a:r>
                      <a:endParaRPr lang="en-US" sz="1400"/>
                    </a:p>
                  </a:txBody>
                  <a:tcPr marL="7228" marR="7228" marT="7228" marB="722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2.8 to 3.3</a:t>
                      </a:r>
                    </a:p>
                  </a:txBody>
                  <a:tcPr marL="7228" marR="7228" marT="7228" marB="722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67101747"/>
                  </a:ext>
                </a:extLst>
              </a:tr>
              <a:tr h="647525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Diagnostic Properties</a:t>
                      </a:r>
                      <a:endParaRPr lang="en-US" sz="1400"/>
                    </a:p>
                  </a:txBody>
                  <a:tcPr marL="7228" marR="7228" marT="7228" marB="722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Lack of visible cleavage, prismatic crystals with rounded triangular cross-sections that are often striated, vibrant colors, </a:t>
                      </a:r>
                      <a:r>
                        <a:rPr lang="en-US" sz="1400" dirty="0" err="1"/>
                        <a:t>pleochroism</a:t>
                      </a:r>
                      <a:r>
                        <a:rPr lang="en-US" sz="1400" dirty="0"/>
                        <a:t>.</a:t>
                      </a:r>
                    </a:p>
                  </a:txBody>
                  <a:tcPr marL="7228" marR="7228" marT="7228" marB="722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41353488"/>
                  </a:ext>
                </a:extLst>
              </a:tr>
              <a:tr h="647525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Chemical Composition</a:t>
                      </a:r>
                      <a:endParaRPr lang="en-US" sz="1400"/>
                    </a:p>
                  </a:txBody>
                  <a:tcPr marL="7228" marR="7228" marT="7228" marB="722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(</a:t>
                      </a:r>
                      <a:r>
                        <a:rPr lang="en-US" sz="1400" dirty="0" err="1"/>
                        <a:t>Ca,Na,K</a:t>
                      </a:r>
                      <a:r>
                        <a:rPr lang="en-US" sz="1400" dirty="0"/>
                        <a:t>,[vacancy]) (Li,Mg,Fe</a:t>
                      </a:r>
                      <a:r>
                        <a:rPr lang="en-US" sz="1400" baseline="30000" dirty="0"/>
                        <a:t>+2</a:t>
                      </a:r>
                      <a:r>
                        <a:rPr lang="en-US" sz="1400" dirty="0"/>
                        <a:t>,Fe</a:t>
                      </a:r>
                      <a:r>
                        <a:rPr lang="en-US" sz="1400" baseline="30000" dirty="0"/>
                        <a:t>+3</a:t>
                      </a:r>
                      <a:r>
                        <a:rPr lang="en-US" sz="1400" dirty="0"/>
                        <a:t>,Mn</a:t>
                      </a:r>
                      <a:r>
                        <a:rPr lang="en-US" sz="1400" baseline="30000" dirty="0"/>
                        <a:t>+2</a:t>
                      </a:r>
                      <a:r>
                        <a:rPr lang="en-US" sz="1400" dirty="0"/>
                        <a:t>,Al,Cr</a:t>
                      </a:r>
                      <a:r>
                        <a:rPr lang="en-US" sz="1400" baseline="30000" dirty="0"/>
                        <a:t>+3</a:t>
                      </a:r>
                      <a:r>
                        <a:rPr lang="en-US" sz="1400" dirty="0"/>
                        <a:t>,V</a:t>
                      </a:r>
                      <a:r>
                        <a:rPr lang="en-US" sz="1400" baseline="30000" dirty="0"/>
                        <a:t>+3</a:t>
                      </a:r>
                      <a:r>
                        <a:rPr lang="en-US" sz="1400" dirty="0"/>
                        <a:t>)</a:t>
                      </a:r>
                      <a:r>
                        <a:rPr lang="en-US" sz="1400" baseline="-25000" dirty="0"/>
                        <a:t>3</a:t>
                      </a:r>
                      <a:r>
                        <a:rPr lang="en-US" sz="1400" dirty="0"/>
                        <a:t>(Mg,Al,Fe</a:t>
                      </a:r>
                      <a:r>
                        <a:rPr lang="en-US" sz="1400" baseline="30000" dirty="0"/>
                        <a:t>+3</a:t>
                      </a:r>
                      <a:r>
                        <a:rPr lang="en-US" sz="1400" dirty="0"/>
                        <a:t>,V</a:t>
                      </a:r>
                      <a:r>
                        <a:rPr lang="en-US" sz="1400" baseline="30000" dirty="0"/>
                        <a:t>+3</a:t>
                      </a:r>
                      <a:r>
                        <a:rPr lang="en-US" sz="1400" dirty="0"/>
                        <a:t>,Cr</a:t>
                      </a:r>
                      <a:r>
                        <a:rPr lang="en-US" sz="1400" baseline="30000" dirty="0"/>
                        <a:t>+3</a:t>
                      </a:r>
                      <a:r>
                        <a:rPr lang="en-US" sz="1400" dirty="0"/>
                        <a:t>)</a:t>
                      </a:r>
                      <a:r>
                        <a:rPr lang="en-US" sz="1400" baseline="-25000" dirty="0"/>
                        <a:t>6</a:t>
                      </a:r>
                      <a:r>
                        <a:rPr lang="en-US" sz="1400" dirty="0"/>
                        <a:t> ((</a:t>
                      </a:r>
                      <a:r>
                        <a:rPr lang="en-US" sz="1400" dirty="0" err="1"/>
                        <a:t>Si,Al,B</a:t>
                      </a:r>
                      <a:r>
                        <a:rPr lang="en-US" sz="1400" dirty="0"/>
                        <a:t>)</a:t>
                      </a:r>
                      <a:r>
                        <a:rPr lang="en-US" sz="1400" baseline="-25000" dirty="0"/>
                        <a:t>6</a:t>
                      </a:r>
                      <a:r>
                        <a:rPr lang="en-US" sz="1400" dirty="0"/>
                        <a:t>O</a:t>
                      </a:r>
                      <a:r>
                        <a:rPr lang="en-US" sz="1400" baseline="-25000" dirty="0"/>
                        <a:t>18</a:t>
                      </a:r>
                      <a:r>
                        <a:rPr lang="en-US" sz="1400" dirty="0"/>
                        <a:t>) (BO</a:t>
                      </a:r>
                      <a:r>
                        <a:rPr lang="en-US" sz="1400" baseline="-25000" dirty="0"/>
                        <a:t>3</a:t>
                      </a:r>
                      <a:r>
                        <a:rPr lang="en-US" sz="1400" dirty="0"/>
                        <a:t>)</a:t>
                      </a:r>
                      <a:r>
                        <a:rPr lang="en-US" sz="1400" baseline="-25000" dirty="0"/>
                        <a:t>3</a:t>
                      </a:r>
                      <a:r>
                        <a:rPr lang="en-US" sz="1400" dirty="0"/>
                        <a:t>(OH,O)</a:t>
                      </a:r>
                      <a:r>
                        <a:rPr lang="en-US" sz="1400" baseline="-25000" dirty="0"/>
                        <a:t>3</a:t>
                      </a:r>
                      <a:r>
                        <a:rPr lang="en-US" sz="1400" dirty="0"/>
                        <a:t> (OH,F,O)</a:t>
                      </a:r>
                    </a:p>
                  </a:txBody>
                  <a:tcPr marL="7228" marR="7228" marT="7228" marB="722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9516767"/>
                  </a:ext>
                </a:extLst>
              </a:tr>
              <a:tr h="225376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Crystal System</a:t>
                      </a:r>
                      <a:endParaRPr lang="en-US" sz="1400"/>
                    </a:p>
                  </a:txBody>
                  <a:tcPr marL="7228" marR="7228" marT="7228" marB="722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Hexagonal</a:t>
                      </a:r>
                    </a:p>
                  </a:txBody>
                  <a:tcPr marL="7228" marR="7228" marT="7228" marB="722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45143125"/>
                  </a:ext>
                </a:extLst>
              </a:tr>
              <a:tr h="225376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Uses</a:t>
                      </a:r>
                      <a:endParaRPr lang="en-US" sz="1400"/>
                    </a:p>
                  </a:txBody>
                  <a:tcPr marL="7228" marR="7228" marT="7228" marB="722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 popular gemstone and mineral specimen</a:t>
                      </a:r>
                    </a:p>
                  </a:txBody>
                  <a:tcPr marL="7228" marR="7228" marT="7228" marB="7228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7246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789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GARNET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51723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36681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lh4.ggpht.com/_MaK9o9T2jx0/Si82x1ENUjI/AAAAAAAAInU/K4yPbcwEBDw/s640/h10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3" b="89669" l="10000" r="90000">
                        <a14:foregroundMark x1="58125" y1="6405" x2="58125" y2="6405"/>
                        <a14:backgroundMark x1="21563" y1="84091" x2="21563" y2="84091"/>
                        <a14:backgroundMark x1="24531" y1="85744" x2="24531" y2="85744"/>
                        <a14:backgroundMark x1="20625" y1="78512" x2="20625" y2="78512"/>
                        <a14:backgroundMark x1="17031" y1="74174" x2="17031" y2="73554"/>
                        <a14:backgroundMark x1="17188" y1="62190" x2="17188" y2="62190"/>
                        <a14:backgroundMark x1="18594" y1="76033" x2="18594" y2="76033"/>
                        <a14:backgroundMark x1="15781" y1="79132" x2="15781" y2="79132"/>
                        <a14:backgroundMark x1="19688" y1="83264" x2="19688" y2="83264"/>
                        <a14:backgroundMark x1="25000" y1="87810" x2="25000" y2="87810"/>
                        <a14:backgroundMark x1="27813" y1="88017" x2="27813" y2="88017"/>
                        <a14:backgroundMark x1="25469" y1="85744" x2="25469" y2="85744"/>
                        <a14:backgroundMark x1="27344" y1="85744" x2="27344" y2="85744"/>
                        <a14:backgroundMark x1="29688" y1="88430" x2="29688" y2="88430"/>
                        <a14:backgroundMark x1="48906" y1="83471" x2="48906" y2="83471"/>
                        <a14:backgroundMark x1="51094" y1="85331" x2="51094" y2="85331"/>
                        <a14:backgroundMark x1="51875" y1="86983" x2="51875" y2="86983"/>
                        <a14:backgroundMark x1="47188" y1="83264" x2="47188" y2="8326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9959" y="1289016"/>
            <a:ext cx="3657600" cy="3657600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508278"/>
              </p:ext>
            </p:extLst>
          </p:nvPr>
        </p:nvGraphicFramePr>
        <p:xfrm>
          <a:off x="4007995" y="1289016"/>
          <a:ext cx="7973568" cy="4598924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3211705194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1698337553"/>
                    </a:ext>
                  </a:extLst>
                </a:gridCol>
              </a:tblGrid>
              <a:tr h="24947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Garnet</a:t>
                      </a:r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289991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Classification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Silicate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5554120"/>
                  </a:ext>
                </a:extLst>
              </a:tr>
              <a:tr h="511165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Color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Typically red, but can be orange, green, yellow, purple, black, or brown. Blue garnets are extremely rare.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327701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Colorless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89253392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Vitreous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9752797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Transparent to translucent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3576953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None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3059077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6.5 to 7.5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8657879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3.5 to 4.3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7490083"/>
                  </a:ext>
                </a:extLst>
              </a:tr>
              <a:tr h="511165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Hardness, specific gravity, isometric crystal form, lack of cleavage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347031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General formula: X</a:t>
                      </a:r>
                      <a:r>
                        <a:rPr lang="en-US" sz="1500" baseline="-25000" dirty="0"/>
                        <a:t>3</a:t>
                      </a:r>
                      <a:r>
                        <a:rPr lang="en-US" sz="1500" dirty="0"/>
                        <a:t>Y</a:t>
                      </a:r>
                      <a:r>
                        <a:rPr lang="en-US" sz="1500" baseline="-25000" dirty="0"/>
                        <a:t>2</a:t>
                      </a:r>
                      <a:r>
                        <a:rPr lang="en-US" sz="1500" dirty="0"/>
                        <a:t>(SiO</a:t>
                      </a:r>
                      <a:r>
                        <a:rPr lang="en-US" sz="1500" baseline="-25000" dirty="0"/>
                        <a:t>4</a:t>
                      </a:r>
                      <a:r>
                        <a:rPr lang="en-US" sz="1500" dirty="0"/>
                        <a:t>)</a:t>
                      </a:r>
                      <a:r>
                        <a:rPr lang="en-US" sz="1500" baseline="-25000" dirty="0"/>
                        <a:t>3</a:t>
                      </a:r>
                      <a:endParaRPr lang="en-US" sz="1500" dirty="0"/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5122600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Isometric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8261326"/>
                  </a:ext>
                </a:extLst>
              </a:tr>
              <a:tr h="75817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Uses</a:t>
                      </a:r>
                      <a:endParaRPr lang="en-US" sz="1500"/>
                    </a:p>
                  </a:txBody>
                  <a:tcPr marL="8439" marR="8439" marT="8439" marB="84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Waterjet cutting granules, abrasive blasting granules, filtration granules, abrasive grits and powders, gemstones</a:t>
                      </a:r>
                    </a:p>
                  </a:txBody>
                  <a:tcPr marL="8439" marR="8439" marT="8439" marB="84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48456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768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BERYL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42392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27350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theodoregray.com/PeriodicTableDisplay/Samples/004.3/s13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446" y="1314970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36905"/>
              </p:ext>
            </p:extLst>
          </p:nvPr>
        </p:nvGraphicFramePr>
        <p:xfrm>
          <a:off x="4028492" y="1311139"/>
          <a:ext cx="7973568" cy="4407405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3599897196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3151203430"/>
                    </a:ext>
                  </a:extLst>
                </a:gridCol>
              </a:tblGrid>
              <a:tr h="29638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Beryl</a:t>
                      </a:r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526318"/>
                  </a:ext>
                </a:extLst>
              </a:tr>
              <a:tr h="29638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Silicate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1654512"/>
                  </a:ext>
                </a:extLst>
              </a:tr>
              <a:tr h="29638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  <a:endParaRPr lang="en-US" sz="1500" dirty="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Green, yellow, blue, red, pink, orange, colorless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3158211"/>
                  </a:ext>
                </a:extLst>
              </a:tr>
              <a:tr h="296387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Colorless (harder than the streak plate)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46407948"/>
                  </a:ext>
                </a:extLst>
              </a:tr>
              <a:tr h="296387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Vitreous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0834220"/>
                  </a:ext>
                </a:extLst>
              </a:tr>
              <a:tr h="296387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Translucent to transparent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1146449"/>
                  </a:ext>
                </a:extLst>
              </a:tr>
              <a:tr h="296387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Imperfect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0767241"/>
                  </a:ext>
                </a:extLst>
              </a:tr>
              <a:tr h="296387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7.5 to 8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82739292"/>
                  </a:ext>
                </a:extLst>
              </a:tr>
              <a:tr h="296387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2.6 to 2.8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3142804"/>
                  </a:ext>
                </a:extLst>
              </a:tr>
              <a:tr h="85076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Crystals are prismatic with flat terminations, hexagonal, and without striations. Hardness and relatively low specific gravity.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34022476"/>
                  </a:ext>
                </a:extLst>
              </a:tr>
              <a:tr h="296387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Be</a:t>
                      </a:r>
                      <a:r>
                        <a:rPr lang="en-US" sz="1500" baseline="-25000" dirty="0"/>
                        <a:t>3</a:t>
                      </a:r>
                      <a:r>
                        <a:rPr lang="en-US" sz="1500" dirty="0"/>
                        <a:t>Al</a:t>
                      </a:r>
                      <a:r>
                        <a:rPr lang="en-US" sz="1500" baseline="-25000" dirty="0"/>
                        <a:t>2</a:t>
                      </a:r>
                      <a:r>
                        <a:rPr lang="en-US" sz="1500" dirty="0"/>
                        <a:t>Si</a:t>
                      </a:r>
                      <a:r>
                        <a:rPr lang="en-US" sz="1500" baseline="-25000" dirty="0"/>
                        <a:t>6</a:t>
                      </a:r>
                      <a:r>
                        <a:rPr lang="en-US" sz="1500" dirty="0"/>
                        <a:t>O</a:t>
                      </a:r>
                      <a:r>
                        <a:rPr lang="en-US" sz="1500" baseline="-25000" dirty="0"/>
                        <a:t>18</a:t>
                      </a:r>
                      <a:endParaRPr lang="en-US" sz="1500" dirty="0"/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3044643"/>
                  </a:ext>
                </a:extLst>
              </a:tr>
              <a:tr h="296387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Hexagonal (occurs in prismatic to tabular crystals)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19704570"/>
                  </a:ext>
                </a:extLst>
              </a:tr>
              <a:tr h="296387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Uses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Gemstones, a minor ore of beryllium.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9013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740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TOPAZ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51723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36681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skywalker.cochise.edu/wellerr/mineral/topaz/6topaz-cochise004d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46" y="1314970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86090"/>
              </p:ext>
            </p:extLst>
          </p:nvPr>
        </p:nvGraphicFramePr>
        <p:xfrm>
          <a:off x="4028492" y="1314970"/>
          <a:ext cx="7973568" cy="4456370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1737496826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905604129"/>
                    </a:ext>
                  </a:extLst>
                </a:gridCol>
              </a:tblGrid>
              <a:tr h="3277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Topaz</a:t>
                      </a:r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51181"/>
                  </a:ext>
                </a:extLst>
              </a:tr>
              <a:tr h="278838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Silicate.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98483979"/>
                  </a:ext>
                </a:extLst>
              </a:tr>
              <a:tr h="800515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  <a:endParaRPr lang="en-US" sz="1500" dirty="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Natural colors include: colorless, yellow, orange, brown, red, pink, blue, green. Occurs in a wide range of treated colors, most often blue.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91551574"/>
                  </a:ext>
                </a:extLst>
              </a:tr>
              <a:tr h="27883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Colorless - harder than the streak plate.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12744583"/>
                  </a:ext>
                </a:extLst>
              </a:tr>
              <a:tr h="27883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Vitreous.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90912"/>
                  </a:ext>
                </a:extLst>
              </a:tr>
              <a:tr h="27883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Translucent to transparent.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48798506"/>
                  </a:ext>
                </a:extLst>
              </a:tr>
              <a:tr h="27883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Perfect basal cleavage.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6386771"/>
                  </a:ext>
                </a:extLst>
              </a:tr>
              <a:tr h="27883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8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3275750"/>
                  </a:ext>
                </a:extLst>
              </a:tr>
              <a:tr h="27883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3.4 to 3.6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1480937"/>
                  </a:ext>
                </a:extLst>
              </a:tr>
              <a:tr h="539676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Hardness, prismatic crystals, sometimes striated, cleavage, specific gravity.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53404549"/>
                  </a:ext>
                </a:extLst>
              </a:tr>
              <a:tr h="27883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Al</a:t>
                      </a:r>
                      <a:r>
                        <a:rPr lang="en-US" sz="1500" baseline="-25000" dirty="0"/>
                        <a:t>2</a:t>
                      </a:r>
                      <a:r>
                        <a:rPr lang="en-US" sz="1500" dirty="0"/>
                        <a:t>SiO</a:t>
                      </a:r>
                      <a:r>
                        <a:rPr lang="en-US" sz="1500" baseline="-25000" dirty="0"/>
                        <a:t>4</a:t>
                      </a:r>
                      <a:r>
                        <a:rPr lang="en-US" sz="1500" dirty="0"/>
                        <a:t>(F,OH)</a:t>
                      </a:r>
                      <a:r>
                        <a:rPr lang="en-US" sz="1500" baseline="-25000" dirty="0"/>
                        <a:t>2</a:t>
                      </a:r>
                      <a:endParaRPr lang="en-US" sz="1500" dirty="0"/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10331488"/>
                  </a:ext>
                </a:extLst>
              </a:tr>
              <a:tr h="27883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Orthorhombic.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274106"/>
                  </a:ext>
                </a:extLst>
              </a:tr>
              <a:tr h="27883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Uses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Gemstone, Mohs hardness index mineral.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6996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070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GALENA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79715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64673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Home 13">
            <a:hlinkClick r:id="rId3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http://www.tasaclips.com/photos/minerals/galena.jpg">
            <a:hlinkClick r:id="rId4" action="ppaction://hlinksldjump"/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870" y="1304698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068449"/>
              </p:ext>
            </p:extLst>
          </p:nvPr>
        </p:nvGraphicFramePr>
        <p:xfrm>
          <a:off x="4014951" y="1304698"/>
          <a:ext cx="7973568" cy="4407404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268532648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403539809"/>
                    </a:ext>
                  </a:extLst>
                </a:gridCol>
              </a:tblGrid>
              <a:tr h="26327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Galena</a:t>
                      </a:r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777362"/>
                  </a:ext>
                </a:extLst>
              </a:tr>
              <a:tr h="26327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Sulfide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8147693"/>
                  </a:ext>
                </a:extLst>
              </a:tr>
              <a:tr h="755706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  <a:endParaRPr lang="en-US" sz="1500" dirty="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Fresh surfaces are bright silver in color with a bright metallic luster, tarnishes to a dull lead gray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55064932"/>
                  </a:ext>
                </a:extLst>
              </a:tr>
              <a:tr h="26327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Streak</a:t>
                      </a:r>
                      <a:endParaRPr lang="en-US" sz="1500" dirty="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Lead gray to black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54512208"/>
                  </a:ext>
                </a:extLst>
              </a:tr>
              <a:tr h="26327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Metallic on fresh surfaces, tarnishes dull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02472160"/>
                  </a:ext>
                </a:extLst>
              </a:tr>
              <a:tr h="26327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Diaphaneity</a:t>
                      </a:r>
                      <a:endParaRPr lang="en-US" sz="1500" dirty="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Opaque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0871099"/>
                  </a:ext>
                </a:extLst>
              </a:tr>
              <a:tr h="509489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Perfect, cubic, three directions at right angles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32104970"/>
                  </a:ext>
                </a:extLst>
              </a:tr>
              <a:tr h="26327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2.5+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85573374"/>
                  </a:ext>
                </a:extLst>
              </a:tr>
              <a:tr h="26327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7.4 to 7.6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3150615"/>
                  </a:ext>
                </a:extLst>
              </a:tr>
              <a:tr h="509489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Color, luster, specific gravity, streak, cleavage, cubic or octahedral crystals.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041832"/>
                  </a:ext>
                </a:extLst>
              </a:tr>
              <a:tr h="26327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Lead sulfide, </a:t>
                      </a:r>
                      <a:r>
                        <a:rPr lang="en-US" sz="1500" dirty="0" err="1"/>
                        <a:t>PbS</a:t>
                      </a:r>
                      <a:endParaRPr lang="en-US" sz="1500" dirty="0"/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31108046"/>
                  </a:ext>
                </a:extLst>
              </a:tr>
              <a:tr h="26327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Isometric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75766176"/>
                  </a:ext>
                </a:extLst>
              </a:tr>
              <a:tr h="26327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Uses</a:t>
                      </a:r>
                      <a:endParaRPr lang="en-US" sz="1500" dirty="0"/>
                    </a:p>
                  </a:txBody>
                  <a:tcPr marL="9501" marR="9501" marT="9501" marB="950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An ore of lead</a:t>
                      </a:r>
                    </a:p>
                  </a:txBody>
                  <a:tcPr marL="9501" marR="9501" marT="9501" marB="9501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74736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34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54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CHALOPYRITE</a:t>
            </a:r>
            <a:endParaRPr lang="en-US" sz="1400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33061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18019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upload.wikimedia.org/wikipedia/commons/1/11/Min_chalcopyrite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237" y="1314970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68405"/>
              </p:ext>
            </p:extLst>
          </p:nvPr>
        </p:nvGraphicFramePr>
        <p:xfrm>
          <a:off x="4043577" y="1311893"/>
          <a:ext cx="7969682" cy="4404312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3984841">
                  <a:extLst>
                    <a:ext uri="{9D8B030D-6E8A-4147-A177-3AD203B41FA5}">
                      <a16:colId xmlns:a16="http://schemas.microsoft.com/office/drawing/2014/main" val="579419016"/>
                    </a:ext>
                  </a:extLst>
                </a:gridCol>
                <a:gridCol w="3984841">
                  <a:extLst>
                    <a:ext uri="{9D8B030D-6E8A-4147-A177-3AD203B41FA5}">
                      <a16:colId xmlns:a16="http://schemas.microsoft.com/office/drawing/2014/main" val="1611530469"/>
                    </a:ext>
                  </a:extLst>
                </a:gridCol>
              </a:tblGrid>
              <a:tr h="30009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effectLst/>
                        </a:rPr>
                        <a:t>Physical Properties of Chalcopyrite</a:t>
                      </a:r>
                      <a:endParaRPr lang="en-US" sz="1500" b="1" u="sng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75023" marR="75023" marT="37512" marB="37512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85167"/>
                  </a:ext>
                </a:extLst>
              </a:tr>
              <a:tr h="30009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</a:p>
                  </a:txBody>
                  <a:tcPr marL="75023" marR="75023" marT="37512" marB="37512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Sulfide</a:t>
                      </a:r>
                    </a:p>
                  </a:txBody>
                  <a:tcPr marL="75023" marR="75023" marT="37512" marB="375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8702483"/>
                  </a:ext>
                </a:extLst>
              </a:tr>
              <a:tr h="52516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</a:p>
                  </a:txBody>
                  <a:tcPr marL="75023" marR="75023" marT="37512" marB="37512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Brass yellow. Tarnishes to gray green, sometimes iridescent.</a:t>
                      </a:r>
                    </a:p>
                  </a:txBody>
                  <a:tcPr marL="75023" marR="75023" marT="37512" marB="375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46971055"/>
                  </a:ext>
                </a:extLst>
              </a:tr>
              <a:tr h="30009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</a:p>
                  </a:txBody>
                  <a:tcPr marL="75023" marR="75023" marT="37512" marB="37512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Greenish black</a:t>
                      </a:r>
                    </a:p>
                  </a:txBody>
                  <a:tcPr marL="75023" marR="75023" marT="37512" marB="375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0419351"/>
                  </a:ext>
                </a:extLst>
              </a:tr>
              <a:tr h="30009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Luster</a:t>
                      </a:r>
                    </a:p>
                  </a:txBody>
                  <a:tcPr marL="75023" marR="75023" marT="37512" marB="37512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Metallic</a:t>
                      </a:r>
                    </a:p>
                  </a:txBody>
                  <a:tcPr marL="75023" marR="75023" marT="37512" marB="375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296925"/>
                  </a:ext>
                </a:extLst>
              </a:tr>
              <a:tr h="30009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Diaphaneity</a:t>
                      </a:r>
                    </a:p>
                  </a:txBody>
                  <a:tcPr marL="75023" marR="75023" marT="37512" marB="37512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Opaque</a:t>
                      </a:r>
                    </a:p>
                  </a:txBody>
                  <a:tcPr marL="75023" marR="75023" marT="37512" marB="375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1012138"/>
                  </a:ext>
                </a:extLst>
              </a:tr>
              <a:tr h="30009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Cleavage</a:t>
                      </a:r>
                    </a:p>
                  </a:txBody>
                  <a:tcPr marL="75023" marR="75023" marT="37512" marB="37512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Poor</a:t>
                      </a:r>
                    </a:p>
                  </a:txBody>
                  <a:tcPr marL="75023" marR="75023" marT="37512" marB="375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96353254"/>
                  </a:ext>
                </a:extLst>
              </a:tr>
              <a:tr h="30009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</a:p>
                  </a:txBody>
                  <a:tcPr marL="75023" marR="75023" marT="37512" marB="37512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3.5 to 4</a:t>
                      </a:r>
                    </a:p>
                  </a:txBody>
                  <a:tcPr marL="75023" marR="75023" marT="37512" marB="375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5529911"/>
                  </a:ext>
                </a:extLst>
              </a:tr>
              <a:tr h="30009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</a:p>
                  </a:txBody>
                  <a:tcPr marL="75023" marR="75023" marT="37512" marB="37512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4.1 to 4.3</a:t>
                      </a:r>
                    </a:p>
                  </a:txBody>
                  <a:tcPr marL="75023" marR="75023" marT="37512" marB="375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4232311"/>
                  </a:ext>
                </a:extLst>
              </a:tr>
              <a:tr h="30009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Diagnostic Properties</a:t>
                      </a:r>
                    </a:p>
                  </a:txBody>
                  <a:tcPr marL="75023" marR="75023" marT="37512" marB="37512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Color, greenish streak, softer than pyrite, brittle.</a:t>
                      </a:r>
                    </a:p>
                  </a:txBody>
                  <a:tcPr marL="75023" marR="75023" marT="37512" marB="375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8625288"/>
                  </a:ext>
                </a:extLst>
              </a:tr>
              <a:tr h="30009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</a:p>
                  </a:txBody>
                  <a:tcPr marL="75023" marR="75023" marT="37512" marB="37512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Copper iron sulfide, CuFeS</a:t>
                      </a:r>
                      <a:r>
                        <a:rPr lang="en-US" sz="1500" baseline="-25000" dirty="0"/>
                        <a:t>2</a:t>
                      </a:r>
                      <a:r>
                        <a:rPr lang="en-US" sz="1500" dirty="0"/>
                        <a:t>.</a:t>
                      </a:r>
                    </a:p>
                  </a:txBody>
                  <a:tcPr marL="75023" marR="75023" marT="37512" marB="375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19822922"/>
                  </a:ext>
                </a:extLst>
              </a:tr>
              <a:tr h="300092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</a:p>
                  </a:txBody>
                  <a:tcPr marL="75023" marR="75023" marT="37512" marB="37512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Tetragonal</a:t>
                      </a:r>
                    </a:p>
                  </a:txBody>
                  <a:tcPr marL="75023" marR="75023" marT="37512" marB="375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5638945"/>
                  </a:ext>
                </a:extLst>
              </a:tr>
              <a:tr h="52516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Uses</a:t>
                      </a:r>
                    </a:p>
                  </a:txBody>
                  <a:tcPr marL="75023" marR="75023" marT="37512" marB="37512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The most important ore of copper for thousands of years.</a:t>
                      </a:r>
                    </a:p>
                  </a:txBody>
                  <a:tcPr marL="75023" marR="75023" marT="37512" marB="375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11425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900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PYRITE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23731" y="6126488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08689" y="6126487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upload.wikimedia.org/wikipedia/commons/d/d6/Iron_disulfide_pyrite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446" y="1303580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366031"/>
              </p:ext>
            </p:extLst>
          </p:nvPr>
        </p:nvGraphicFramePr>
        <p:xfrm>
          <a:off x="4028492" y="1303580"/>
          <a:ext cx="7973568" cy="4544622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3820325282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876667695"/>
                    </a:ext>
                  </a:extLst>
                </a:gridCol>
              </a:tblGrid>
              <a:tr h="33903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Pyrite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042951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Chemical Classification</a:t>
                      </a:r>
                      <a:endParaRPr lang="en-US" sz="1500" dirty="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Sulfide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1779212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  <a:endParaRPr lang="en-US" sz="1500" dirty="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Brass yellow - often tarnished to dull brass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4310892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Greenish black to brownish black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9285169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Metallic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50613245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Opaque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3175025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Breaks with a </a:t>
                      </a:r>
                      <a:r>
                        <a:rPr lang="en-US" sz="1500" dirty="0" err="1"/>
                        <a:t>conchoidal</a:t>
                      </a:r>
                      <a:r>
                        <a:rPr lang="en-US" sz="1500" dirty="0"/>
                        <a:t> fracture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1671667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6 to 6.5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22104549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4.9 to 5.2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6213436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Color, hardness, brittle, greenish black streak, specific gravity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23089154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Iron sulfide, FeS</a:t>
                      </a:r>
                      <a:r>
                        <a:rPr lang="en-US" sz="1500" baseline="-25000" dirty="0"/>
                        <a:t>2</a:t>
                      </a:r>
                      <a:endParaRPr lang="en-US" sz="1500" dirty="0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26625410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Isometric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62266796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Uses</a:t>
                      </a:r>
                      <a:endParaRPr lang="en-US" sz="1500" dirty="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Ore of gold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5772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77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MAGNETITE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51722" y="6126488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36680" y="6126487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www.stonechest.com/productimg/spec-magnetite-1a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898" y="1264868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104458"/>
              </p:ext>
            </p:extLst>
          </p:nvPr>
        </p:nvGraphicFramePr>
        <p:xfrm>
          <a:off x="4060411" y="1264868"/>
          <a:ext cx="7973568" cy="4888802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551559050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482966190"/>
                    </a:ext>
                  </a:extLst>
                </a:gridCol>
              </a:tblGrid>
              <a:tr h="316282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Magnetite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067687"/>
                  </a:ext>
                </a:extLst>
              </a:tr>
              <a:tr h="316282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Chemical Classification</a:t>
                      </a:r>
                      <a:endParaRPr lang="en-US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Oxide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4262786"/>
                  </a:ext>
                </a:extLst>
              </a:tr>
              <a:tr h="316282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Color</a:t>
                      </a:r>
                      <a:endParaRPr lang="en-US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Black to silvery gray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50407030"/>
                  </a:ext>
                </a:extLst>
              </a:tr>
              <a:tr h="316282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Streak</a:t>
                      </a:r>
                      <a:endParaRPr lang="en-US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Black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81574692"/>
                  </a:ext>
                </a:extLst>
              </a:tr>
              <a:tr h="316282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Luster</a:t>
                      </a:r>
                      <a:endParaRPr lang="en-US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Metallic to submetallic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410513"/>
                  </a:ext>
                </a:extLst>
              </a:tr>
              <a:tr h="316282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Diaphaneity</a:t>
                      </a:r>
                      <a:endParaRPr lang="en-US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Opaque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45547057"/>
                  </a:ext>
                </a:extLst>
              </a:tr>
              <a:tr h="316282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Cleavage</a:t>
                      </a:r>
                      <a:endParaRPr lang="en-US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None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6148363"/>
                  </a:ext>
                </a:extLst>
              </a:tr>
              <a:tr h="316282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Mohs Hardness</a:t>
                      </a:r>
                      <a:endParaRPr lang="en-US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 to 6.5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6671000"/>
                  </a:ext>
                </a:extLst>
              </a:tr>
              <a:tr h="316282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Specific Gravity</a:t>
                      </a:r>
                      <a:endParaRPr lang="en-US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5.2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0170938"/>
                  </a:ext>
                </a:extLst>
              </a:tr>
              <a:tr h="316282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Diagnostic Properties</a:t>
                      </a:r>
                      <a:endParaRPr lang="en-US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Strongly magnetic, color, streak, octahedral crystal form.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59771093"/>
                  </a:ext>
                </a:extLst>
              </a:tr>
              <a:tr h="316282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Chemical Composition</a:t>
                      </a:r>
                      <a:endParaRPr lang="en-US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Fe</a:t>
                      </a:r>
                      <a:r>
                        <a:rPr lang="en-US" baseline="-25000"/>
                        <a:t>3</a:t>
                      </a:r>
                      <a:r>
                        <a:rPr lang="en-US"/>
                        <a:t>O</a:t>
                      </a:r>
                      <a:r>
                        <a:rPr lang="en-US" baseline="-25000"/>
                        <a:t>4</a:t>
                      </a:r>
                      <a:endParaRPr lang="en-US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93498342"/>
                  </a:ext>
                </a:extLst>
              </a:tr>
              <a:tr h="316282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Crystal System</a:t>
                      </a:r>
                      <a:endParaRPr lang="en-US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Isometric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38394533"/>
                  </a:ext>
                </a:extLst>
              </a:tr>
              <a:tr h="612026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Uses</a:t>
                      </a:r>
                      <a:endParaRPr lang="en-US" dirty="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 most important ore of iron. Heavy media separation. Studies of Earth's magnetic field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1241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64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HEMATITE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284" y="1810984"/>
            <a:ext cx="1735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2"/>
                </a:solidFill>
              </a:rPr>
              <a:t>(SPECULAR)</a:t>
            </a:r>
            <a:endParaRPr lang="en-US" sz="2400" dirty="0">
              <a:solidFill>
                <a:srgbClr val="FFFFF2"/>
              </a:solidFill>
            </a:endParaRPr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>
          <a:xfrm>
            <a:off x="977382" y="6117904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1762340" y="6117903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34679" y="2491696"/>
            <a:ext cx="2157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2"/>
                </a:solidFill>
              </a:rPr>
              <a:t>(MORE FINELY </a:t>
            </a:r>
            <a:endParaRPr lang="en-US" sz="2400" dirty="0" smtClean="0">
              <a:solidFill>
                <a:srgbClr val="FFFFF2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F2"/>
                </a:solidFill>
              </a:rPr>
              <a:t>CRYSTALINE</a:t>
            </a:r>
            <a:r>
              <a:rPr lang="en-US" sz="2400" dirty="0" smtClean="0">
                <a:solidFill>
                  <a:srgbClr val="FFFFF2"/>
                </a:solidFill>
              </a:rPr>
              <a:t>)</a:t>
            </a:r>
            <a:endParaRPr lang="en-US" sz="2400" dirty="0">
              <a:solidFill>
                <a:srgbClr val="FFFFF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53774" y="3846844"/>
            <a:ext cx="2369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6B645F"/>
                </a:solidFill>
              </a:rPr>
              <a:t>(“KIDNEY ORE”)</a:t>
            </a:r>
            <a:endParaRPr lang="en-US" sz="2400" dirty="0">
              <a:solidFill>
                <a:srgbClr val="6B645F"/>
              </a:solidFill>
            </a:endParaRPr>
          </a:p>
        </p:txBody>
      </p:sp>
      <p:sp>
        <p:nvSpPr>
          <p:cNvPr id="20" name="Action Button: Home 19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137" y="2351314"/>
            <a:ext cx="1586203" cy="1410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2" descr="http://www.psibertrip.com/geology/minerals/Hematit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3987" y="1283332"/>
            <a:ext cx="1763572" cy="12290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" descr="http://www.rockpow.com/images2/hematite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137" y="4305981"/>
            <a:ext cx="1586203" cy="1424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796582"/>
              </p:ext>
            </p:extLst>
          </p:nvPr>
        </p:nvGraphicFramePr>
        <p:xfrm>
          <a:off x="4069206" y="1225298"/>
          <a:ext cx="7973568" cy="4407404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2507396330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31829580"/>
                    </a:ext>
                  </a:extLst>
                </a:gridCol>
              </a:tblGrid>
              <a:tr h="27885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Hematite</a:t>
                      </a:r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4890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</a:rPr>
                        <a:t>Chemical Classification</a:t>
                      </a:r>
                      <a:endParaRPr lang="en-US" sz="1500" u="sng" dirty="0">
                        <a:solidFill>
                          <a:schemeClr val="tx1"/>
                        </a:solidFill>
                      </a:endParaRPr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sng" dirty="0">
                          <a:solidFill>
                            <a:schemeClr val="tx1"/>
                          </a:solidFill>
                        </a:rPr>
                        <a:t>Oxide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5827235"/>
                  </a:ext>
                </a:extLst>
              </a:tr>
              <a:tr h="539608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Color</a:t>
                      </a:r>
                      <a:endParaRPr lang="en-US" sz="1500" dirty="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Black to steel-gray to silver; red to reddish brown to black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5970720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Red to reddish brown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1429136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Luster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Metallic, submetallic, earthy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99432174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Opaque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3926160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None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72381763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5 to 6.5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6453193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5.0 to 5.3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705329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Red streak, specific gravity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6684903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Fe</a:t>
                      </a:r>
                      <a:r>
                        <a:rPr lang="en-US" sz="1500" baseline="-25000" dirty="0"/>
                        <a:t>2</a:t>
                      </a:r>
                      <a:r>
                        <a:rPr lang="en-US" sz="1500" dirty="0"/>
                        <a:t>O</a:t>
                      </a:r>
                      <a:r>
                        <a:rPr lang="en-US" sz="1500" baseline="-25000" dirty="0"/>
                        <a:t>3</a:t>
                      </a:r>
                      <a:endParaRPr lang="en-US" sz="1500" dirty="0"/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583253"/>
                  </a:ext>
                </a:extLst>
              </a:tr>
              <a:tr h="278858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Trigonal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32245072"/>
                  </a:ext>
                </a:extLst>
              </a:tr>
              <a:tr h="800358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Uses</a:t>
                      </a:r>
                      <a:endParaRPr lang="en-US" sz="1500" dirty="0"/>
                    </a:p>
                  </a:txBody>
                  <a:tcPr marL="8939" marR="8939" marT="8939" marB="8939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The most important ore of iron. Pigment, heavy media separation, radiation shielding, ballast, polishing compounds, a minor gemstone</a:t>
                      </a:r>
                    </a:p>
                  </a:txBody>
                  <a:tcPr marL="8939" marR="8939" marT="8939" marB="8939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2308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377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3804"/>
            <a:ext cx="12192000" cy="6858000"/>
          </a:xfrm>
          <a:prstGeom prst="rect">
            <a:avLst/>
          </a:prstGeom>
          <a:solidFill>
            <a:srgbClr val="6B6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918857"/>
            <a:ext cx="12192000" cy="2939143"/>
          </a:xfrm>
          <a:prstGeom prst="rect">
            <a:avLst/>
          </a:prstGeom>
          <a:solidFill>
            <a:srgbClr val="F4F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-1" y="248849"/>
            <a:ext cx="9144000" cy="895739"/>
          </a:xfrm>
          <a:prstGeom prst="homePlate">
            <a:avLst/>
          </a:prstGeom>
          <a:solidFill>
            <a:srgbClr val="F4F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 smtClean="0">
                <a:solidFill>
                  <a:srgbClr val="6B64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Condensed" panose="02060603050405020104" pitchFamily="18" charset="0"/>
              </a:rPr>
              <a:t>TALC</a:t>
            </a:r>
            <a:endParaRPr lang="en-US" dirty="0">
              <a:solidFill>
                <a:srgbClr val="6B645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951722" y="6126488"/>
            <a:ext cx="636036" cy="595473"/>
          </a:xfrm>
          <a:prstGeom prst="actionButtonBackPrevious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736680" y="6126487"/>
            <a:ext cx="636036" cy="595473"/>
          </a:xfrm>
          <a:prstGeom prst="actionButtonForwardNext">
            <a:avLst/>
          </a:prstGeom>
          <a:solidFill>
            <a:srgbClr val="F4F2E4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21299" y="6026283"/>
            <a:ext cx="653510" cy="595473"/>
          </a:xfrm>
          <a:prstGeom prst="actionButtonHome">
            <a:avLst/>
          </a:prstGeom>
          <a:solidFill>
            <a:srgbClr val="FFFFF2"/>
          </a:solidFill>
          <a:ln>
            <a:solidFill>
              <a:srgbClr val="6B64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www.psibertrip.com/geology/minerals/Talc.jpg">
            <a:hlinkClick r:id="rId3" action="ppaction://hlinksldjump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446" y="1302462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973148"/>
              </p:ext>
            </p:extLst>
          </p:nvPr>
        </p:nvGraphicFramePr>
        <p:xfrm>
          <a:off x="4028492" y="1302462"/>
          <a:ext cx="7973568" cy="4407406"/>
        </p:xfrm>
        <a:graphic>
          <a:graphicData uri="http://schemas.openxmlformats.org/drawingml/2006/table">
            <a:tbl>
              <a:tblPr/>
              <a:tblGrid>
                <a:gridCol w="3986784">
                  <a:extLst>
                    <a:ext uri="{9D8B030D-6E8A-4147-A177-3AD203B41FA5}">
                      <a16:colId xmlns:a16="http://schemas.microsoft.com/office/drawing/2014/main" val="548889135"/>
                    </a:ext>
                  </a:extLst>
                </a:gridCol>
                <a:gridCol w="3986784">
                  <a:extLst>
                    <a:ext uri="{9D8B030D-6E8A-4147-A177-3AD203B41FA5}">
                      <a16:colId xmlns:a16="http://schemas.microsoft.com/office/drawing/2014/main" val="1100549612"/>
                    </a:ext>
                  </a:extLst>
                </a:gridCol>
              </a:tblGrid>
              <a:tr h="31655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 dirty="0">
                          <a:solidFill>
                            <a:schemeClr val="tx1"/>
                          </a:solidFill>
                          <a:effectLst/>
                        </a:rPr>
                        <a:t>Physical Properties of Talc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274474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Classification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Silicate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85800048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Color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Green, white, gray, brown, colorless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656839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Streak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White to pale green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48619279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Luster</a:t>
                      </a:r>
                      <a:endParaRPr lang="en-US" sz="1500" dirty="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Pearly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89186415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Diaphaneity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Translucent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2999791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Cleavage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Perfect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4324174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Mohs Hardness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17513200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Specific Gravity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2.7 to 2.8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12116685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Diagnostic Properties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Feel, color, softness, cleavage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04059333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Chemical Composition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Mg</a:t>
                      </a:r>
                      <a:r>
                        <a:rPr lang="en-US" sz="1500" baseline="-25000" dirty="0"/>
                        <a:t>3</a:t>
                      </a:r>
                      <a:r>
                        <a:rPr lang="en-US" sz="1500" dirty="0"/>
                        <a:t>Si</a:t>
                      </a:r>
                      <a:r>
                        <a:rPr lang="en-US" sz="1500" baseline="-25000" dirty="0"/>
                        <a:t>4</a:t>
                      </a:r>
                      <a:r>
                        <a:rPr lang="en-US" sz="1500" dirty="0"/>
                        <a:t>O</a:t>
                      </a:r>
                      <a:r>
                        <a:rPr lang="en-US" sz="1500" baseline="-25000" dirty="0"/>
                        <a:t>10</a:t>
                      </a:r>
                      <a:r>
                        <a:rPr lang="en-US" sz="1500" dirty="0"/>
                        <a:t>(OH)</a:t>
                      </a:r>
                      <a:r>
                        <a:rPr lang="en-US" sz="1500" baseline="-25000" dirty="0"/>
                        <a:t>2</a:t>
                      </a:r>
                      <a:endParaRPr lang="en-US" sz="1500" dirty="0"/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9410846"/>
                  </a:ext>
                </a:extLst>
              </a:tr>
              <a:tr h="316554"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Crystal System</a:t>
                      </a:r>
                      <a:endParaRPr lang="en-US" sz="150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Monoclinic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6500029"/>
                  </a:ext>
                </a:extLst>
              </a:tr>
              <a:tr h="608758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Uses</a:t>
                      </a:r>
                      <a:endParaRPr lang="en-US" sz="1500" dirty="0"/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Used as a filler and anti-stick coating in plastics, ceramics, paint, paper, roofing, rubber, cosmetics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57123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142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3299</Words>
  <Application>Microsoft Office PowerPoint</Application>
  <PresentationFormat>Widescreen</PresentationFormat>
  <Paragraphs>925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Rockwell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ROCKS &amp; MINERALS</dc:title>
  <dc:creator>Julie Burcham</dc:creator>
  <cp:lastModifiedBy>Julie Burcham</cp:lastModifiedBy>
  <cp:revision>54</cp:revision>
  <dcterms:created xsi:type="dcterms:W3CDTF">2019-01-30T21:21:48Z</dcterms:created>
  <dcterms:modified xsi:type="dcterms:W3CDTF">2019-02-01T00:36:59Z</dcterms:modified>
</cp:coreProperties>
</file>